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Default Extension="xlsx" ContentType="application/vnd.openxmlformats-officedocument.spreadsheetml.sheet"/>
  <Override PartName="/ppt/diagrams/colors6.xml" ContentType="application/vnd.openxmlformats-officedocument.drawingml.diagramColors+xml"/>
  <Override PartName="/ppt/diagrams/drawing6.xml" ContentType="application/vnd.ms-office.drawingml.diagramDrawing+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ppt/charts/chart1.xml" ContentType="application/vnd.openxmlformats-officedocument.drawingml.chart+xml"/>
  <Override PartName="/ppt/diagrams/quickStyle6.xml" ContentType="application/vnd.openxmlformats-officedocument.drawingml.diagramStyl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charts/colors1.xml" ContentType="application/vnd.ms-office.chartcolorstyl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71" r:id="rId5"/>
    <p:sldId id="259" r:id="rId6"/>
    <p:sldId id="260" r:id="rId7"/>
    <p:sldId id="261" r:id="rId8"/>
    <p:sldId id="274" r:id="rId9"/>
    <p:sldId id="276" r:id="rId10"/>
    <p:sldId id="275" r:id="rId11"/>
    <p:sldId id="262" r:id="rId12"/>
    <p:sldId id="277" r:id="rId13"/>
    <p:sldId id="278" r:id="rId14"/>
    <p:sldId id="279" r:id="rId15"/>
    <p:sldId id="272" r:id="rId16"/>
    <p:sldId id="280" r:id="rId17"/>
    <p:sldId id="281" r:id="rId18"/>
    <p:sldId id="263" r:id="rId19"/>
    <p:sldId id="264" r:id="rId20"/>
    <p:sldId id="265" r:id="rId21"/>
    <p:sldId id="266" r:id="rId22"/>
    <p:sldId id="267" r:id="rId23"/>
    <p:sldId id="268" r:id="rId24"/>
    <p:sldId id="269" r:id="rId25"/>
    <p:sldId id="270"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716"/>
  </p:normalViewPr>
  <p:slideViewPr>
    <p:cSldViewPr snapToGrid="0" snapToObjects="1">
      <p:cViewPr varScale="1">
        <p:scale>
          <a:sx n="76" d="100"/>
          <a:sy n="76" d="100"/>
        </p:scale>
        <p:origin x="-102" y="-7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IN"/>
  <c:chart>
    <c:title>
      <c:layout/>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Sheet1!$B$1</c:f>
              <c:strCache>
                <c:ptCount val="1"/>
                <c:pt idx="0">
                  <c:v>Market Cap ( in lacs) </c:v>
                </c:pt>
              </c:strCache>
            </c:strRef>
          </c:tx>
          <c:spPr>
            <a:solidFill>
              <a:schemeClr val="accent1"/>
            </a:solidFill>
            <a:ln>
              <a:noFill/>
            </a:ln>
            <a:effectLst/>
            <a:sp3d/>
          </c:spPr>
          <c:cat>
            <c:numRef>
              <c:f>Sheet1!$A$2:$A$5</c:f>
              <c:numCache>
                <c:formatCode>General</c:formatCode>
                <c:ptCount val="4"/>
                <c:pt idx="0">
                  <c:v>2020</c:v>
                </c:pt>
                <c:pt idx="1">
                  <c:v>2021</c:v>
                </c:pt>
                <c:pt idx="2">
                  <c:v>2022</c:v>
                </c:pt>
              </c:numCache>
            </c:numRef>
          </c:cat>
          <c:val>
            <c:numRef>
              <c:f>Sheet1!$B$2:$B$5</c:f>
              <c:numCache>
                <c:formatCode>General</c:formatCode>
                <c:ptCount val="4"/>
                <c:pt idx="0">
                  <c:v>370</c:v>
                </c:pt>
                <c:pt idx="1">
                  <c:v>662</c:v>
                </c:pt>
                <c:pt idx="2">
                  <c:v>34133</c:v>
                </c:pt>
              </c:numCache>
            </c:numRef>
          </c:val>
          <c:extLst xmlns:c16r2="http://schemas.microsoft.com/office/drawing/2015/06/chart">
            <c:ext xmlns:c16="http://schemas.microsoft.com/office/drawing/2014/chart" uri="{C3380CC4-5D6E-409C-BE32-E72D297353CC}">
              <c16:uniqueId val="{00000000-94CC-ED4F-963F-EEA1D12E03DB}"/>
            </c:ext>
          </c:extLst>
        </c:ser>
        <c:dLbls/>
        <c:shape val="box"/>
        <c:axId val="81864576"/>
        <c:axId val="81866112"/>
        <c:axId val="0"/>
      </c:bar3DChart>
      <c:catAx>
        <c:axId val="81864576"/>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866112"/>
        <c:crosses val="autoZero"/>
        <c:auto val="1"/>
        <c:lblAlgn val="ctr"/>
        <c:lblOffset val="100"/>
      </c:catAx>
      <c:valAx>
        <c:axId val="8186611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86457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svg"/><Relationship Id="rId1" Type="http://schemas.openxmlformats.org/officeDocument/2006/relationships/image" Target="../media/image5.png"/><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svg"/><Relationship Id="rId1" Type="http://schemas.openxmlformats.org/officeDocument/2006/relationships/image" Target="../media/image5.png"/><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A10F64-2E13-46B1-8357-877D9A90C94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7B462DA-05EA-498B-9314-9464F594CD9A}">
      <dgm:prSet/>
      <dgm:spPr/>
      <dgm:t>
        <a:bodyPr/>
        <a:lstStyle/>
        <a:p>
          <a:r>
            <a:rPr lang="en-US"/>
            <a:t>DEBOCK started operations in year 2008 as a private limited company and got public in the year 2017. Company is lead from the front by Mr. Mukesh Manveer Singh, a visionary leader who is very clear in his taught and  plan about how company will continue rising very successive day . </a:t>
          </a:r>
        </a:p>
      </dgm:t>
    </dgm:pt>
    <dgm:pt modelId="{B4AF1E3B-7EE9-44AD-804D-46ACCBD0C5DD}" type="parTrans" cxnId="{E1BDD1E2-A536-41DC-BBB1-13994F6F2AE9}">
      <dgm:prSet/>
      <dgm:spPr/>
      <dgm:t>
        <a:bodyPr/>
        <a:lstStyle/>
        <a:p>
          <a:endParaRPr lang="en-US"/>
        </a:p>
      </dgm:t>
    </dgm:pt>
    <dgm:pt modelId="{502FBE67-D806-4DEC-99E1-89FBED64C78D}" type="sibTrans" cxnId="{E1BDD1E2-A536-41DC-BBB1-13994F6F2AE9}">
      <dgm:prSet/>
      <dgm:spPr/>
      <dgm:t>
        <a:bodyPr/>
        <a:lstStyle/>
        <a:p>
          <a:endParaRPr lang="en-US"/>
        </a:p>
      </dgm:t>
    </dgm:pt>
    <dgm:pt modelId="{02D8DFE8-939E-4FF9-8D79-846A595AE145}">
      <dgm:prSet/>
      <dgm:spPr/>
      <dgm:t>
        <a:bodyPr/>
        <a:lstStyle/>
        <a:p>
          <a:r>
            <a:rPr lang="en-US"/>
            <a:t>Debock is one of the few companies in market who is having a successful track in business irrespective to diversified business lines. </a:t>
          </a:r>
        </a:p>
      </dgm:t>
    </dgm:pt>
    <dgm:pt modelId="{33FD20C7-0838-474E-879D-5F2C60997B1B}" type="parTrans" cxnId="{CC8C42C1-4A99-4F74-A88C-95881868D0E4}">
      <dgm:prSet/>
      <dgm:spPr/>
      <dgm:t>
        <a:bodyPr/>
        <a:lstStyle/>
        <a:p>
          <a:endParaRPr lang="en-US"/>
        </a:p>
      </dgm:t>
    </dgm:pt>
    <dgm:pt modelId="{D53F7239-48B0-433A-B299-053CAA6D0935}" type="sibTrans" cxnId="{CC8C42C1-4A99-4F74-A88C-95881868D0E4}">
      <dgm:prSet/>
      <dgm:spPr/>
      <dgm:t>
        <a:bodyPr/>
        <a:lstStyle/>
        <a:p>
          <a:endParaRPr lang="en-US"/>
        </a:p>
      </dgm:t>
    </dgm:pt>
    <dgm:pt modelId="{5EEC69A2-7CB7-41B7-80BF-37B1B8E7BDA4}" type="pres">
      <dgm:prSet presAssocID="{EDA10F64-2E13-46B1-8357-877D9A90C94C}" presName="root" presStyleCnt="0">
        <dgm:presLayoutVars>
          <dgm:dir/>
          <dgm:resizeHandles val="exact"/>
        </dgm:presLayoutVars>
      </dgm:prSet>
      <dgm:spPr/>
      <dgm:t>
        <a:bodyPr/>
        <a:lstStyle/>
        <a:p>
          <a:endParaRPr lang="en-IN"/>
        </a:p>
      </dgm:t>
    </dgm:pt>
    <dgm:pt modelId="{20EE90F3-1443-4283-981E-699823057510}" type="pres">
      <dgm:prSet presAssocID="{87B462DA-05EA-498B-9314-9464F594CD9A}" presName="compNode" presStyleCnt="0"/>
      <dgm:spPr/>
    </dgm:pt>
    <dgm:pt modelId="{7C3796D3-4353-4E92-948B-5C21F7EB9890}" type="pres">
      <dgm:prSet presAssocID="{87B462DA-05EA-498B-9314-9464F594CD9A}" presName="bgRect" presStyleLbl="bgShp" presStyleIdx="0" presStyleCnt="2"/>
      <dgm:spPr/>
    </dgm:pt>
    <dgm:pt modelId="{D14FA21D-7C2F-40EB-B7A6-16A6A38CF107}" type="pres">
      <dgm:prSet presAssocID="{87B462DA-05EA-498B-9314-9464F594CD9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Factory"/>
        </a:ext>
      </dgm:extLst>
    </dgm:pt>
    <dgm:pt modelId="{64126DD2-D8CD-4B01-9C98-250E3AD3AE3E}" type="pres">
      <dgm:prSet presAssocID="{87B462DA-05EA-498B-9314-9464F594CD9A}" presName="spaceRect" presStyleCnt="0"/>
      <dgm:spPr/>
    </dgm:pt>
    <dgm:pt modelId="{D1705BCD-1EAE-4EB2-8EEE-3B064F40A752}" type="pres">
      <dgm:prSet presAssocID="{87B462DA-05EA-498B-9314-9464F594CD9A}" presName="parTx" presStyleLbl="revTx" presStyleIdx="0" presStyleCnt="2">
        <dgm:presLayoutVars>
          <dgm:chMax val="0"/>
          <dgm:chPref val="0"/>
        </dgm:presLayoutVars>
      </dgm:prSet>
      <dgm:spPr/>
      <dgm:t>
        <a:bodyPr/>
        <a:lstStyle/>
        <a:p>
          <a:endParaRPr lang="en-IN"/>
        </a:p>
      </dgm:t>
    </dgm:pt>
    <dgm:pt modelId="{FC18D77C-583E-48FD-BDC7-4D884EC61BC5}" type="pres">
      <dgm:prSet presAssocID="{502FBE67-D806-4DEC-99E1-89FBED64C78D}" presName="sibTrans" presStyleCnt="0"/>
      <dgm:spPr/>
    </dgm:pt>
    <dgm:pt modelId="{0070519F-1F86-45D1-B491-49DB521B668E}" type="pres">
      <dgm:prSet presAssocID="{02D8DFE8-939E-4FF9-8D79-846A595AE145}" presName="compNode" presStyleCnt="0"/>
      <dgm:spPr/>
    </dgm:pt>
    <dgm:pt modelId="{30FBAA28-8EE9-4CDD-9C90-511202F6AA1C}" type="pres">
      <dgm:prSet presAssocID="{02D8DFE8-939E-4FF9-8D79-846A595AE145}" presName="bgRect" presStyleLbl="bgShp" presStyleIdx="1" presStyleCnt="2"/>
      <dgm:spPr/>
    </dgm:pt>
    <dgm:pt modelId="{F9E44E5F-2845-4CD8-AEB1-3E0AE1263E6E}" type="pres">
      <dgm:prSet presAssocID="{02D8DFE8-939E-4FF9-8D79-846A595AE14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Business Growth"/>
        </a:ext>
      </dgm:extLst>
    </dgm:pt>
    <dgm:pt modelId="{E5C102A7-5E00-4ED5-A3D6-4CDB9F536422}" type="pres">
      <dgm:prSet presAssocID="{02D8DFE8-939E-4FF9-8D79-846A595AE145}" presName="spaceRect" presStyleCnt="0"/>
      <dgm:spPr/>
    </dgm:pt>
    <dgm:pt modelId="{DB919AB8-8218-4BD1-8B73-CBA95F5B3DCF}" type="pres">
      <dgm:prSet presAssocID="{02D8DFE8-939E-4FF9-8D79-846A595AE145}" presName="parTx" presStyleLbl="revTx" presStyleIdx="1" presStyleCnt="2">
        <dgm:presLayoutVars>
          <dgm:chMax val="0"/>
          <dgm:chPref val="0"/>
        </dgm:presLayoutVars>
      </dgm:prSet>
      <dgm:spPr/>
      <dgm:t>
        <a:bodyPr/>
        <a:lstStyle/>
        <a:p>
          <a:endParaRPr lang="en-IN"/>
        </a:p>
      </dgm:t>
    </dgm:pt>
  </dgm:ptLst>
  <dgm:cxnLst>
    <dgm:cxn modelId="{E1BDD1E2-A536-41DC-BBB1-13994F6F2AE9}" srcId="{EDA10F64-2E13-46B1-8357-877D9A90C94C}" destId="{87B462DA-05EA-498B-9314-9464F594CD9A}" srcOrd="0" destOrd="0" parTransId="{B4AF1E3B-7EE9-44AD-804D-46ACCBD0C5DD}" sibTransId="{502FBE67-D806-4DEC-99E1-89FBED64C78D}"/>
    <dgm:cxn modelId="{CC8C42C1-4A99-4F74-A88C-95881868D0E4}" srcId="{EDA10F64-2E13-46B1-8357-877D9A90C94C}" destId="{02D8DFE8-939E-4FF9-8D79-846A595AE145}" srcOrd="1" destOrd="0" parTransId="{33FD20C7-0838-474E-879D-5F2C60997B1B}" sibTransId="{D53F7239-48B0-433A-B299-053CAA6D0935}"/>
    <dgm:cxn modelId="{A89D8EED-E1AA-4C25-9B7D-DC36824980DB}" type="presOf" srcId="{87B462DA-05EA-498B-9314-9464F594CD9A}" destId="{D1705BCD-1EAE-4EB2-8EEE-3B064F40A752}" srcOrd="0" destOrd="0" presId="urn:microsoft.com/office/officeart/2018/2/layout/IconVerticalSolidList"/>
    <dgm:cxn modelId="{C8517F22-7CE4-48C0-8F05-1A0670EFC475}" type="presOf" srcId="{EDA10F64-2E13-46B1-8357-877D9A90C94C}" destId="{5EEC69A2-7CB7-41B7-80BF-37B1B8E7BDA4}" srcOrd="0" destOrd="0" presId="urn:microsoft.com/office/officeart/2018/2/layout/IconVerticalSolidList"/>
    <dgm:cxn modelId="{EA68ABA3-AC6D-417E-8E31-C490B1ACB0E3}" type="presOf" srcId="{02D8DFE8-939E-4FF9-8D79-846A595AE145}" destId="{DB919AB8-8218-4BD1-8B73-CBA95F5B3DCF}" srcOrd="0" destOrd="0" presId="urn:microsoft.com/office/officeart/2018/2/layout/IconVerticalSolidList"/>
    <dgm:cxn modelId="{3899B688-20F9-4FF0-8C63-50DF68937FC1}" type="presParOf" srcId="{5EEC69A2-7CB7-41B7-80BF-37B1B8E7BDA4}" destId="{20EE90F3-1443-4283-981E-699823057510}" srcOrd="0" destOrd="0" presId="urn:microsoft.com/office/officeart/2018/2/layout/IconVerticalSolidList"/>
    <dgm:cxn modelId="{C6F8153E-424E-4AB7-AF7B-0C08A6BEC9F7}" type="presParOf" srcId="{20EE90F3-1443-4283-981E-699823057510}" destId="{7C3796D3-4353-4E92-948B-5C21F7EB9890}" srcOrd="0" destOrd="0" presId="urn:microsoft.com/office/officeart/2018/2/layout/IconVerticalSolidList"/>
    <dgm:cxn modelId="{BB7C3ABE-3F4C-4A21-A2ED-A47CCEF1BE51}" type="presParOf" srcId="{20EE90F3-1443-4283-981E-699823057510}" destId="{D14FA21D-7C2F-40EB-B7A6-16A6A38CF107}" srcOrd="1" destOrd="0" presId="urn:microsoft.com/office/officeart/2018/2/layout/IconVerticalSolidList"/>
    <dgm:cxn modelId="{49215A75-1045-493F-8C13-92BE245E3F7D}" type="presParOf" srcId="{20EE90F3-1443-4283-981E-699823057510}" destId="{64126DD2-D8CD-4B01-9C98-250E3AD3AE3E}" srcOrd="2" destOrd="0" presId="urn:microsoft.com/office/officeart/2018/2/layout/IconVerticalSolidList"/>
    <dgm:cxn modelId="{DD718FB6-5E1A-440A-BFDB-BBA8CA6FB13A}" type="presParOf" srcId="{20EE90F3-1443-4283-981E-699823057510}" destId="{D1705BCD-1EAE-4EB2-8EEE-3B064F40A752}" srcOrd="3" destOrd="0" presId="urn:microsoft.com/office/officeart/2018/2/layout/IconVerticalSolidList"/>
    <dgm:cxn modelId="{A89A85AB-D98A-4A8F-A53B-00FB0EEAE1DE}" type="presParOf" srcId="{5EEC69A2-7CB7-41B7-80BF-37B1B8E7BDA4}" destId="{FC18D77C-583E-48FD-BDC7-4D884EC61BC5}" srcOrd="1" destOrd="0" presId="urn:microsoft.com/office/officeart/2018/2/layout/IconVerticalSolidList"/>
    <dgm:cxn modelId="{824EC023-117A-419D-A182-0B255D2541C4}" type="presParOf" srcId="{5EEC69A2-7CB7-41B7-80BF-37B1B8E7BDA4}" destId="{0070519F-1F86-45D1-B491-49DB521B668E}" srcOrd="2" destOrd="0" presId="urn:microsoft.com/office/officeart/2018/2/layout/IconVerticalSolidList"/>
    <dgm:cxn modelId="{93142278-B356-414D-8FEF-7ADB021FECC0}" type="presParOf" srcId="{0070519F-1F86-45D1-B491-49DB521B668E}" destId="{30FBAA28-8EE9-4CDD-9C90-511202F6AA1C}" srcOrd="0" destOrd="0" presId="urn:microsoft.com/office/officeart/2018/2/layout/IconVerticalSolidList"/>
    <dgm:cxn modelId="{A69CF2E9-80BB-400F-98A7-24CC0268DE3E}" type="presParOf" srcId="{0070519F-1F86-45D1-B491-49DB521B668E}" destId="{F9E44E5F-2845-4CD8-AEB1-3E0AE1263E6E}" srcOrd="1" destOrd="0" presId="urn:microsoft.com/office/officeart/2018/2/layout/IconVerticalSolidList"/>
    <dgm:cxn modelId="{AC244F64-4AD5-4525-8194-F069B78B3778}" type="presParOf" srcId="{0070519F-1F86-45D1-B491-49DB521B668E}" destId="{E5C102A7-5E00-4ED5-A3D6-4CDB9F536422}" srcOrd="2" destOrd="0" presId="urn:microsoft.com/office/officeart/2018/2/layout/IconVerticalSolidList"/>
    <dgm:cxn modelId="{E7A7B2B8-3461-4E36-BDAA-C90D60154BAC}" type="presParOf" srcId="{0070519F-1F86-45D1-B491-49DB521B668E}" destId="{DB919AB8-8218-4BD1-8B73-CBA95F5B3DCF}" srcOrd="3" destOrd="0" presId="urn:microsoft.com/office/officeart/2018/2/layout/IconVerticalSoli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6D9DF5-9ABA-48ED-8ADC-0C47F982229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459FD92-B38F-4F98-8191-9857636B923E}">
      <dgm:prSet/>
      <dgm:spPr/>
      <dgm:t>
        <a:bodyPr/>
        <a:lstStyle/>
        <a:p>
          <a:r>
            <a:rPr lang="en-US"/>
            <a:t>Hospitality: Hotel Debock In</a:t>
          </a:r>
        </a:p>
      </dgm:t>
    </dgm:pt>
    <dgm:pt modelId="{FAE94633-548A-4045-B473-F784DA5D3EC2}" type="parTrans" cxnId="{EC2EA21F-75D6-4AC7-A57B-C12B1F1F7489}">
      <dgm:prSet/>
      <dgm:spPr/>
      <dgm:t>
        <a:bodyPr/>
        <a:lstStyle/>
        <a:p>
          <a:endParaRPr lang="en-US"/>
        </a:p>
      </dgm:t>
    </dgm:pt>
    <dgm:pt modelId="{5E068E09-69C0-4014-8AC8-502930D7A881}" type="sibTrans" cxnId="{EC2EA21F-75D6-4AC7-A57B-C12B1F1F7489}">
      <dgm:prSet/>
      <dgm:spPr/>
      <dgm:t>
        <a:bodyPr/>
        <a:lstStyle/>
        <a:p>
          <a:endParaRPr lang="en-US"/>
        </a:p>
      </dgm:t>
    </dgm:pt>
    <dgm:pt modelId="{842D6FAC-B5E2-4493-8949-86D732393C65}">
      <dgm:prSet/>
      <dgm:spPr/>
      <dgm:t>
        <a:bodyPr/>
        <a:lstStyle/>
        <a:p>
          <a:r>
            <a:rPr lang="en-US" dirty="0"/>
            <a:t>Agriculture equipment's Manufacturing</a:t>
          </a:r>
        </a:p>
      </dgm:t>
    </dgm:pt>
    <dgm:pt modelId="{43A188CE-6F3E-4746-934D-425A95BDCB90}" type="parTrans" cxnId="{56F04017-3377-402B-878A-86D7F99E20DB}">
      <dgm:prSet/>
      <dgm:spPr/>
      <dgm:t>
        <a:bodyPr/>
        <a:lstStyle/>
        <a:p>
          <a:endParaRPr lang="en-US"/>
        </a:p>
      </dgm:t>
    </dgm:pt>
    <dgm:pt modelId="{C9A32DAA-97C9-4D77-9D43-0E79198EF26C}" type="sibTrans" cxnId="{56F04017-3377-402B-878A-86D7F99E20DB}">
      <dgm:prSet/>
      <dgm:spPr/>
      <dgm:t>
        <a:bodyPr/>
        <a:lstStyle/>
        <a:p>
          <a:endParaRPr lang="en-US"/>
        </a:p>
      </dgm:t>
    </dgm:pt>
    <dgm:pt modelId="{9B728E9B-8FF0-439B-B156-F5283058A368}">
      <dgm:prSet/>
      <dgm:spPr/>
      <dgm:t>
        <a:bodyPr/>
        <a:lstStyle/>
        <a:p>
          <a:r>
            <a:rPr lang="en-US"/>
            <a:t>Sales and Marketing  </a:t>
          </a:r>
        </a:p>
      </dgm:t>
    </dgm:pt>
    <dgm:pt modelId="{6877AA92-808A-4A7C-8634-0EF7BC366CAB}" type="parTrans" cxnId="{C49DC779-EC4B-4C75-B198-EF3FAD9F9D48}">
      <dgm:prSet/>
      <dgm:spPr/>
      <dgm:t>
        <a:bodyPr/>
        <a:lstStyle/>
        <a:p>
          <a:endParaRPr lang="en-US"/>
        </a:p>
      </dgm:t>
    </dgm:pt>
    <dgm:pt modelId="{A195765B-DDA3-4DEE-AAC1-E83ED401DBF0}" type="sibTrans" cxnId="{C49DC779-EC4B-4C75-B198-EF3FAD9F9D48}">
      <dgm:prSet/>
      <dgm:spPr/>
      <dgm:t>
        <a:bodyPr/>
        <a:lstStyle/>
        <a:p>
          <a:endParaRPr lang="en-US"/>
        </a:p>
      </dgm:t>
    </dgm:pt>
    <dgm:pt modelId="{A057763B-BFA4-4787-A42E-848BEE3102CF}" type="pres">
      <dgm:prSet presAssocID="{FD6D9DF5-9ABA-48ED-8ADC-0C47F9822290}" presName="root" presStyleCnt="0">
        <dgm:presLayoutVars>
          <dgm:dir/>
          <dgm:resizeHandles val="exact"/>
        </dgm:presLayoutVars>
      </dgm:prSet>
      <dgm:spPr/>
      <dgm:t>
        <a:bodyPr/>
        <a:lstStyle/>
        <a:p>
          <a:endParaRPr lang="en-IN"/>
        </a:p>
      </dgm:t>
    </dgm:pt>
    <dgm:pt modelId="{A8DDF622-EC1F-4B9C-B0E2-C01C97DF570D}" type="pres">
      <dgm:prSet presAssocID="{5459FD92-B38F-4F98-8191-9857636B923E}" presName="compNode" presStyleCnt="0"/>
      <dgm:spPr/>
    </dgm:pt>
    <dgm:pt modelId="{1324D9DD-F6C0-441C-8C3A-58E8984DD67D}" type="pres">
      <dgm:prSet presAssocID="{5459FD92-B38F-4F98-8191-9857636B923E}" presName="bgRect" presStyleLbl="bgShp" presStyleIdx="0" presStyleCnt="3"/>
      <dgm:spPr/>
    </dgm:pt>
    <dgm:pt modelId="{146563F6-5F27-454D-86D2-B481386C8B03}" type="pres">
      <dgm:prSet presAssocID="{5459FD92-B38F-4F98-8191-9857636B92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Waiter"/>
        </a:ext>
      </dgm:extLst>
    </dgm:pt>
    <dgm:pt modelId="{E03569B0-14D5-4223-8399-A968F0A0FFFE}" type="pres">
      <dgm:prSet presAssocID="{5459FD92-B38F-4F98-8191-9857636B923E}" presName="spaceRect" presStyleCnt="0"/>
      <dgm:spPr/>
    </dgm:pt>
    <dgm:pt modelId="{13143D33-F933-4F5A-AF16-DDB9F180EDFD}" type="pres">
      <dgm:prSet presAssocID="{5459FD92-B38F-4F98-8191-9857636B923E}" presName="parTx" presStyleLbl="revTx" presStyleIdx="0" presStyleCnt="3">
        <dgm:presLayoutVars>
          <dgm:chMax val="0"/>
          <dgm:chPref val="0"/>
        </dgm:presLayoutVars>
      </dgm:prSet>
      <dgm:spPr/>
      <dgm:t>
        <a:bodyPr/>
        <a:lstStyle/>
        <a:p>
          <a:endParaRPr lang="en-IN"/>
        </a:p>
      </dgm:t>
    </dgm:pt>
    <dgm:pt modelId="{2A30A65E-AE7F-4F51-925D-B53194F07568}" type="pres">
      <dgm:prSet presAssocID="{5E068E09-69C0-4014-8AC8-502930D7A881}" presName="sibTrans" presStyleCnt="0"/>
      <dgm:spPr/>
    </dgm:pt>
    <dgm:pt modelId="{37876F71-5E53-4EA8-8363-05BA6E96D9EB}" type="pres">
      <dgm:prSet presAssocID="{842D6FAC-B5E2-4493-8949-86D732393C65}" presName="compNode" presStyleCnt="0"/>
      <dgm:spPr/>
    </dgm:pt>
    <dgm:pt modelId="{54FAD16B-0796-47CA-909F-C6D8375E0719}" type="pres">
      <dgm:prSet presAssocID="{842D6FAC-B5E2-4493-8949-86D732393C65}" presName="bgRect" presStyleLbl="bgShp" presStyleIdx="1" presStyleCnt="3"/>
      <dgm:spPr/>
    </dgm:pt>
    <dgm:pt modelId="{D4D1F3D9-B1E0-4121-9974-8EE30980133E}" type="pres">
      <dgm:prSet presAssocID="{842D6FAC-B5E2-4493-8949-86D732393C6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Tractor"/>
        </a:ext>
      </dgm:extLst>
    </dgm:pt>
    <dgm:pt modelId="{5F5F4D3D-E767-4899-AB66-4303B6D20341}" type="pres">
      <dgm:prSet presAssocID="{842D6FAC-B5E2-4493-8949-86D732393C65}" presName="spaceRect" presStyleCnt="0"/>
      <dgm:spPr/>
    </dgm:pt>
    <dgm:pt modelId="{148AF2FC-E3D3-4B69-A7D2-931B786AA53B}" type="pres">
      <dgm:prSet presAssocID="{842D6FAC-B5E2-4493-8949-86D732393C65}" presName="parTx" presStyleLbl="revTx" presStyleIdx="1" presStyleCnt="3">
        <dgm:presLayoutVars>
          <dgm:chMax val="0"/>
          <dgm:chPref val="0"/>
        </dgm:presLayoutVars>
      </dgm:prSet>
      <dgm:spPr/>
      <dgm:t>
        <a:bodyPr/>
        <a:lstStyle/>
        <a:p>
          <a:endParaRPr lang="en-IN"/>
        </a:p>
      </dgm:t>
    </dgm:pt>
    <dgm:pt modelId="{9AE790AB-1FE7-400C-8915-098E548C6440}" type="pres">
      <dgm:prSet presAssocID="{C9A32DAA-97C9-4D77-9D43-0E79198EF26C}" presName="sibTrans" presStyleCnt="0"/>
      <dgm:spPr/>
    </dgm:pt>
    <dgm:pt modelId="{445C2EA5-A716-4BFB-88FD-481EE58D6240}" type="pres">
      <dgm:prSet presAssocID="{9B728E9B-8FF0-439B-B156-F5283058A368}" presName="compNode" presStyleCnt="0"/>
      <dgm:spPr/>
    </dgm:pt>
    <dgm:pt modelId="{9F6F729D-F604-4D21-8867-C5635757CF54}" type="pres">
      <dgm:prSet presAssocID="{9B728E9B-8FF0-439B-B156-F5283058A368}" presName="bgRect" presStyleLbl="bgShp" presStyleIdx="2" presStyleCnt="3"/>
      <dgm:spPr/>
    </dgm:pt>
    <dgm:pt modelId="{FB3A83B3-1CC6-43BE-89AE-33FDDF1FDEF0}" type="pres">
      <dgm:prSet presAssocID="{9B728E9B-8FF0-439B-B156-F5283058A36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Handshake"/>
        </a:ext>
      </dgm:extLst>
    </dgm:pt>
    <dgm:pt modelId="{F6576429-2FC1-486F-9E57-5DA48C8713BD}" type="pres">
      <dgm:prSet presAssocID="{9B728E9B-8FF0-439B-B156-F5283058A368}" presName="spaceRect" presStyleCnt="0"/>
      <dgm:spPr/>
    </dgm:pt>
    <dgm:pt modelId="{B6854FA8-F47D-434B-BF5A-D1BC8B881F3F}" type="pres">
      <dgm:prSet presAssocID="{9B728E9B-8FF0-439B-B156-F5283058A368}" presName="parTx" presStyleLbl="revTx" presStyleIdx="2" presStyleCnt="3">
        <dgm:presLayoutVars>
          <dgm:chMax val="0"/>
          <dgm:chPref val="0"/>
        </dgm:presLayoutVars>
      </dgm:prSet>
      <dgm:spPr/>
      <dgm:t>
        <a:bodyPr/>
        <a:lstStyle/>
        <a:p>
          <a:endParaRPr lang="en-IN"/>
        </a:p>
      </dgm:t>
    </dgm:pt>
  </dgm:ptLst>
  <dgm:cxnLst>
    <dgm:cxn modelId="{8D5B6204-73C8-4B51-9FF1-CC144ED4A1B5}" type="presOf" srcId="{5459FD92-B38F-4F98-8191-9857636B923E}" destId="{13143D33-F933-4F5A-AF16-DDB9F180EDFD}" srcOrd="0" destOrd="0" presId="urn:microsoft.com/office/officeart/2018/2/layout/IconVerticalSolidList"/>
    <dgm:cxn modelId="{56F04017-3377-402B-878A-86D7F99E20DB}" srcId="{FD6D9DF5-9ABA-48ED-8ADC-0C47F9822290}" destId="{842D6FAC-B5E2-4493-8949-86D732393C65}" srcOrd="1" destOrd="0" parTransId="{43A188CE-6F3E-4746-934D-425A95BDCB90}" sibTransId="{C9A32DAA-97C9-4D77-9D43-0E79198EF26C}"/>
    <dgm:cxn modelId="{A61FC066-0BA6-4854-BBF5-165DE03DD991}" type="presOf" srcId="{9B728E9B-8FF0-439B-B156-F5283058A368}" destId="{B6854FA8-F47D-434B-BF5A-D1BC8B881F3F}" srcOrd="0" destOrd="0" presId="urn:microsoft.com/office/officeart/2018/2/layout/IconVerticalSolidList"/>
    <dgm:cxn modelId="{EC2EA21F-75D6-4AC7-A57B-C12B1F1F7489}" srcId="{FD6D9DF5-9ABA-48ED-8ADC-0C47F9822290}" destId="{5459FD92-B38F-4F98-8191-9857636B923E}" srcOrd="0" destOrd="0" parTransId="{FAE94633-548A-4045-B473-F784DA5D3EC2}" sibTransId="{5E068E09-69C0-4014-8AC8-502930D7A881}"/>
    <dgm:cxn modelId="{586D63CA-F75A-4C5E-93DD-219543BBE090}" type="presOf" srcId="{FD6D9DF5-9ABA-48ED-8ADC-0C47F9822290}" destId="{A057763B-BFA4-4787-A42E-848BEE3102CF}" srcOrd="0" destOrd="0" presId="urn:microsoft.com/office/officeart/2018/2/layout/IconVerticalSolidList"/>
    <dgm:cxn modelId="{C49DC779-EC4B-4C75-B198-EF3FAD9F9D48}" srcId="{FD6D9DF5-9ABA-48ED-8ADC-0C47F9822290}" destId="{9B728E9B-8FF0-439B-B156-F5283058A368}" srcOrd="2" destOrd="0" parTransId="{6877AA92-808A-4A7C-8634-0EF7BC366CAB}" sibTransId="{A195765B-DDA3-4DEE-AAC1-E83ED401DBF0}"/>
    <dgm:cxn modelId="{8B2FF4F3-8CF9-415F-A81E-C2949F8CA0DF}" type="presOf" srcId="{842D6FAC-B5E2-4493-8949-86D732393C65}" destId="{148AF2FC-E3D3-4B69-A7D2-931B786AA53B}" srcOrd="0" destOrd="0" presId="urn:microsoft.com/office/officeart/2018/2/layout/IconVerticalSolidList"/>
    <dgm:cxn modelId="{878569B2-0011-44E3-84A5-4F08850CAF1C}" type="presParOf" srcId="{A057763B-BFA4-4787-A42E-848BEE3102CF}" destId="{A8DDF622-EC1F-4B9C-B0E2-C01C97DF570D}" srcOrd="0" destOrd="0" presId="urn:microsoft.com/office/officeart/2018/2/layout/IconVerticalSolidList"/>
    <dgm:cxn modelId="{069DF7BE-3725-477E-A8BF-29FF51CF8DFD}" type="presParOf" srcId="{A8DDF622-EC1F-4B9C-B0E2-C01C97DF570D}" destId="{1324D9DD-F6C0-441C-8C3A-58E8984DD67D}" srcOrd="0" destOrd="0" presId="urn:microsoft.com/office/officeart/2018/2/layout/IconVerticalSolidList"/>
    <dgm:cxn modelId="{627B75AD-F1C7-491E-8BF8-101D60EF9E01}" type="presParOf" srcId="{A8DDF622-EC1F-4B9C-B0E2-C01C97DF570D}" destId="{146563F6-5F27-454D-86D2-B481386C8B03}" srcOrd="1" destOrd="0" presId="urn:microsoft.com/office/officeart/2018/2/layout/IconVerticalSolidList"/>
    <dgm:cxn modelId="{54C51A1B-D626-49E9-B70F-8D9187FBB289}" type="presParOf" srcId="{A8DDF622-EC1F-4B9C-B0E2-C01C97DF570D}" destId="{E03569B0-14D5-4223-8399-A968F0A0FFFE}" srcOrd="2" destOrd="0" presId="urn:microsoft.com/office/officeart/2018/2/layout/IconVerticalSolidList"/>
    <dgm:cxn modelId="{F55B38F2-F34B-48ED-AFCB-482D9C2A8EBC}" type="presParOf" srcId="{A8DDF622-EC1F-4B9C-B0E2-C01C97DF570D}" destId="{13143D33-F933-4F5A-AF16-DDB9F180EDFD}" srcOrd="3" destOrd="0" presId="urn:microsoft.com/office/officeart/2018/2/layout/IconVerticalSolidList"/>
    <dgm:cxn modelId="{87C8826F-4E97-435F-8D26-C0F7C8131C02}" type="presParOf" srcId="{A057763B-BFA4-4787-A42E-848BEE3102CF}" destId="{2A30A65E-AE7F-4F51-925D-B53194F07568}" srcOrd="1" destOrd="0" presId="urn:microsoft.com/office/officeart/2018/2/layout/IconVerticalSolidList"/>
    <dgm:cxn modelId="{ADC3244A-1075-4B05-B68E-E6D80BD4EB2E}" type="presParOf" srcId="{A057763B-BFA4-4787-A42E-848BEE3102CF}" destId="{37876F71-5E53-4EA8-8363-05BA6E96D9EB}" srcOrd="2" destOrd="0" presId="urn:microsoft.com/office/officeart/2018/2/layout/IconVerticalSolidList"/>
    <dgm:cxn modelId="{2F9E192A-853D-4170-95D0-80F12497784C}" type="presParOf" srcId="{37876F71-5E53-4EA8-8363-05BA6E96D9EB}" destId="{54FAD16B-0796-47CA-909F-C6D8375E0719}" srcOrd="0" destOrd="0" presId="urn:microsoft.com/office/officeart/2018/2/layout/IconVerticalSolidList"/>
    <dgm:cxn modelId="{13F4A8C4-84D3-4959-88DE-FDDB2896B308}" type="presParOf" srcId="{37876F71-5E53-4EA8-8363-05BA6E96D9EB}" destId="{D4D1F3D9-B1E0-4121-9974-8EE30980133E}" srcOrd="1" destOrd="0" presId="urn:microsoft.com/office/officeart/2018/2/layout/IconVerticalSolidList"/>
    <dgm:cxn modelId="{A81AC4A2-8FAD-4734-A61E-6C08A3723462}" type="presParOf" srcId="{37876F71-5E53-4EA8-8363-05BA6E96D9EB}" destId="{5F5F4D3D-E767-4899-AB66-4303B6D20341}" srcOrd="2" destOrd="0" presId="urn:microsoft.com/office/officeart/2018/2/layout/IconVerticalSolidList"/>
    <dgm:cxn modelId="{5AE6943E-A271-4DD0-A031-3A2B369D018E}" type="presParOf" srcId="{37876F71-5E53-4EA8-8363-05BA6E96D9EB}" destId="{148AF2FC-E3D3-4B69-A7D2-931B786AA53B}" srcOrd="3" destOrd="0" presId="urn:microsoft.com/office/officeart/2018/2/layout/IconVerticalSolidList"/>
    <dgm:cxn modelId="{702E817D-8B66-4FC0-A93A-630E6DC90657}" type="presParOf" srcId="{A057763B-BFA4-4787-A42E-848BEE3102CF}" destId="{9AE790AB-1FE7-400C-8915-098E548C6440}" srcOrd="3" destOrd="0" presId="urn:microsoft.com/office/officeart/2018/2/layout/IconVerticalSolidList"/>
    <dgm:cxn modelId="{F0157858-439B-4078-B309-695F797074A5}" type="presParOf" srcId="{A057763B-BFA4-4787-A42E-848BEE3102CF}" destId="{445C2EA5-A716-4BFB-88FD-481EE58D6240}" srcOrd="4" destOrd="0" presId="urn:microsoft.com/office/officeart/2018/2/layout/IconVerticalSolidList"/>
    <dgm:cxn modelId="{306AC7A8-7B7A-45E6-8A40-49F5E034F74F}" type="presParOf" srcId="{445C2EA5-A716-4BFB-88FD-481EE58D6240}" destId="{9F6F729D-F604-4D21-8867-C5635757CF54}" srcOrd="0" destOrd="0" presId="urn:microsoft.com/office/officeart/2018/2/layout/IconVerticalSolidList"/>
    <dgm:cxn modelId="{B3955D78-3059-4CA1-84F2-94162EB5F546}" type="presParOf" srcId="{445C2EA5-A716-4BFB-88FD-481EE58D6240}" destId="{FB3A83B3-1CC6-43BE-89AE-33FDDF1FDEF0}" srcOrd="1" destOrd="0" presId="urn:microsoft.com/office/officeart/2018/2/layout/IconVerticalSolidList"/>
    <dgm:cxn modelId="{DA34A969-5044-4BEB-B5F8-CF5E9F454007}" type="presParOf" srcId="{445C2EA5-A716-4BFB-88FD-481EE58D6240}" destId="{F6576429-2FC1-486F-9E57-5DA48C8713BD}" srcOrd="2" destOrd="0" presId="urn:microsoft.com/office/officeart/2018/2/layout/IconVerticalSolidList"/>
    <dgm:cxn modelId="{D8271D89-F653-453A-BECE-D317FA276401}" type="presParOf" srcId="{445C2EA5-A716-4BFB-88FD-481EE58D6240}" destId="{B6854FA8-F47D-434B-BF5A-D1BC8B881F3F}" srcOrd="3" destOrd="0" presId="urn:microsoft.com/office/officeart/2018/2/layout/IconVerticalSoli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ABE077-C661-41B4-B021-383EDD1D2E4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3D152E0-74B5-4C44-AE10-9A0E9C029795}">
      <dgm:prSet/>
      <dgm:spPr/>
      <dgm:t>
        <a:bodyPr/>
        <a:lstStyle/>
        <a:p>
          <a:r>
            <a:rPr lang="en-US" dirty="0"/>
            <a:t>Hospitality and Hotel Industry is booming sector in Rajasthan. We have signed an MOU with Rajasthan Government to develop a Chain of Resorts in Rajasthan for premium tourists visiting Rajasthan. We have already taken first step by started construction of our first unit in </a:t>
          </a:r>
          <a:r>
            <a:rPr lang="en-US" dirty="0" err="1"/>
            <a:t>Chakshu</a:t>
          </a:r>
          <a:r>
            <a:rPr lang="en-US" dirty="0"/>
            <a:t>, </a:t>
          </a:r>
          <a:r>
            <a:rPr lang="en-US" dirty="0" err="1"/>
            <a:t>labana</a:t>
          </a:r>
          <a:r>
            <a:rPr lang="en-US" dirty="0"/>
            <a:t>, </a:t>
          </a:r>
          <a:r>
            <a:rPr lang="en-US" dirty="0" err="1"/>
            <a:t>Shivdaspura</a:t>
          </a:r>
          <a:r>
            <a:rPr lang="en-US" dirty="0"/>
            <a:t> in acres of land. </a:t>
          </a:r>
        </a:p>
      </dgm:t>
    </dgm:pt>
    <dgm:pt modelId="{C4BBA992-F173-4DED-BF53-EADF3F1AAB30}" type="parTrans" cxnId="{142B9048-1E57-4057-859E-0DF0FB3E2787}">
      <dgm:prSet/>
      <dgm:spPr/>
      <dgm:t>
        <a:bodyPr/>
        <a:lstStyle/>
        <a:p>
          <a:endParaRPr lang="en-US"/>
        </a:p>
      </dgm:t>
    </dgm:pt>
    <dgm:pt modelId="{A218E43B-3D33-46F1-A23E-0378C7081CED}" type="sibTrans" cxnId="{142B9048-1E57-4057-859E-0DF0FB3E2787}">
      <dgm:prSet/>
      <dgm:spPr/>
      <dgm:t>
        <a:bodyPr/>
        <a:lstStyle/>
        <a:p>
          <a:endParaRPr lang="en-US"/>
        </a:p>
      </dgm:t>
    </dgm:pt>
    <dgm:pt modelId="{94EE1BFE-10E5-49AC-9F38-98E42FB0AB00}">
      <dgm:prSet/>
      <dgm:spPr/>
      <dgm:t>
        <a:bodyPr/>
        <a:lstStyle/>
        <a:p>
          <a:r>
            <a:rPr lang="en-US" dirty="0"/>
            <a:t>We have also started construction of new Food courts on highways of Rajasthan, first unit up and running in </a:t>
          </a:r>
          <a:r>
            <a:rPr lang="en-US" dirty="0" err="1"/>
            <a:t>Deoli</a:t>
          </a:r>
          <a:r>
            <a:rPr lang="en-US" dirty="0"/>
            <a:t>. we will also provide charging stations at all our food courts  </a:t>
          </a:r>
        </a:p>
      </dgm:t>
    </dgm:pt>
    <dgm:pt modelId="{671076EB-8C8C-4D57-9365-349A2139E7E4}" type="parTrans" cxnId="{6685761E-0F58-4519-90AF-8609FEA512E5}">
      <dgm:prSet/>
      <dgm:spPr/>
      <dgm:t>
        <a:bodyPr/>
        <a:lstStyle/>
        <a:p>
          <a:endParaRPr lang="en-US"/>
        </a:p>
      </dgm:t>
    </dgm:pt>
    <dgm:pt modelId="{4EF799AB-9ED1-46A1-9C06-A1C10960D789}" type="sibTrans" cxnId="{6685761E-0F58-4519-90AF-8609FEA512E5}">
      <dgm:prSet/>
      <dgm:spPr/>
      <dgm:t>
        <a:bodyPr/>
        <a:lstStyle/>
        <a:p>
          <a:endParaRPr lang="en-US"/>
        </a:p>
      </dgm:t>
    </dgm:pt>
    <dgm:pt modelId="{F6081810-116F-45F4-8ED5-27CBEAD978CE}">
      <dgm:prSet/>
      <dgm:spPr/>
      <dgm:t>
        <a:bodyPr/>
        <a:lstStyle/>
        <a:p>
          <a:r>
            <a:rPr lang="en-US"/>
            <a:t>There are plans to acquire small units in virgin tourist places of Rajasthan to give a pleasant and comfortable stay to the tourists visiting our state. After writing a success story here in Rajasthan we will duplicate the idea in other virgin destinations of rest of India. We have planned for virgin destinations because big players are not focusing this market. </a:t>
          </a:r>
        </a:p>
      </dgm:t>
    </dgm:pt>
    <dgm:pt modelId="{826BE6AB-ACA4-4155-8295-634E30B28957}" type="parTrans" cxnId="{8B1B68E7-5949-4B8B-A9F0-AC3F31F82BC6}">
      <dgm:prSet/>
      <dgm:spPr/>
      <dgm:t>
        <a:bodyPr/>
        <a:lstStyle/>
        <a:p>
          <a:endParaRPr lang="en-US"/>
        </a:p>
      </dgm:t>
    </dgm:pt>
    <dgm:pt modelId="{8F97893E-B67C-4E78-B7C8-1D2411E2E681}" type="sibTrans" cxnId="{8B1B68E7-5949-4B8B-A9F0-AC3F31F82BC6}">
      <dgm:prSet/>
      <dgm:spPr/>
      <dgm:t>
        <a:bodyPr/>
        <a:lstStyle/>
        <a:p>
          <a:endParaRPr lang="en-US"/>
        </a:p>
      </dgm:t>
    </dgm:pt>
    <dgm:pt modelId="{0C41B49F-7FF1-4D01-A77D-152358486012}">
      <dgm:prSet/>
      <dgm:spPr/>
      <dgm:t>
        <a:bodyPr/>
        <a:lstStyle/>
        <a:p>
          <a:r>
            <a:rPr lang="en-US"/>
            <a:t>We will Also on the path of creating a Mobile application to bring all these destination under single platform and providing customized tour plans for Tourist. </a:t>
          </a:r>
        </a:p>
      </dgm:t>
    </dgm:pt>
    <dgm:pt modelId="{A84AC028-53EB-40D1-8AC1-0861DD8EEBFC}" type="parTrans" cxnId="{03B38BAB-C275-40E0-8E22-30129D416C0D}">
      <dgm:prSet/>
      <dgm:spPr/>
      <dgm:t>
        <a:bodyPr/>
        <a:lstStyle/>
        <a:p>
          <a:endParaRPr lang="en-US"/>
        </a:p>
      </dgm:t>
    </dgm:pt>
    <dgm:pt modelId="{3860CF6A-99E2-4989-9006-2654F2564025}" type="sibTrans" cxnId="{03B38BAB-C275-40E0-8E22-30129D416C0D}">
      <dgm:prSet/>
      <dgm:spPr/>
      <dgm:t>
        <a:bodyPr/>
        <a:lstStyle/>
        <a:p>
          <a:endParaRPr lang="en-US"/>
        </a:p>
      </dgm:t>
    </dgm:pt>
    <dgm:pt modelId="{080E75FD-1394-E044-B5E1-9BFAD35D6DB9}" type="pres">
      <dgm:prSet presAssocID="{5CABE077-C661-41B4-B021-383EDD1D2E4C}" presName="linear" presStyleCnt="0">
        <dgm:presLayoutVars>
          <dgm:animLvl val="lvl"/>
          <dgm:resizeHandles val="exact"/>
        </dgm:presLayoutVars>
      </dgm:prSet>
      <dgm:spPr/>
      <dgm:t>
        <a:bodyPr/>
        <a:lstStyle/>
        <a:p>
          <a:endParaRPr lang="en-IN"/>
        </a:p>
      </dgm:t>
    </dgm:pt>
    <dgm:pt modelId="{C071D993-DA71-3249-97B7-A8D61A01DC0C}" type="pres">
      <dgm:prSet presAssocID="{B3D152E0-74B5-4C44-AE10-9A0E9C029795}" presName="parentText" presStyleLbl="node1" presStyleIdx="0" presStyleCnt="4">
        <dgm:presLayoutVars>
          <dgm:chMax val="0"/>
          <dgm:bulletEnabled val="1"/>
        </dgm:presLayoutVars>
      </dgm:prSet>
      <dgm:spPr/>
      <dgm:t>
        <a:bodyPr/>
        <a:lstStyle/>
        <a:p>
          <a:endParaRPr lang="en-IN"/>
        </a:p>
      </dgm:t>
    </dgm:pt>
    <dgm:pt modelId="{5ECF2536-9592-C545-9BA9-7F45AD336010}" type="pres">
      <dgm:prSet presAssocID="{A218E43B-3D33-46F1-A23E-0378C7081CED}" presName="spacer" presStyleCnt="0"/>
      <dgm:spPr/>
    </dgm:pt>
    <dgm:pt modelId="{752AD49E-68C2-E24C-BD83-F48B933B4435}" type="pres">
      <dgm:prSet presAssocID="{94EE1BFE-10E5-49AC-9F38-98E42FB0AB00}" presName="parentText" presStyleLbl="node1" presStyleIdx="1" presStyleCnt="4">
        <dgm:presLayoutVars>
          <dgm:chMax val="0"/>
          <dgm:bulletEnabled val="1"/>
        </dgm:presLayoutVars>
      </dgm:prSet>
      <dgm:spPr/>
      <dgm:t>
        <a:bodyPr/>
        <a:lstStyle/>
        <a:p>
          <a:endParaRPr lang="en-IN"/>
        </a:p>
      </dgm:t>
    </dgm:pt>
    <dgm:pt modelId="{F6579734-4CD1-DE46-8AD9-F9D3EADCCB34}" type="pres">
      <dgm:prSet presAssocID="{4EF799AB-9ED1-46A1-9C06-A1C10960D789}" presName="spacer" presStyleCnt="0"/>
      <dgm:spPr/>
    </dgm:pt>
    <dgm:pt modelId="{DDBC85D4-9351-C842-A09F-71F4EB5E9ED8}" type="pres">
      <dgm:prSet presAssocID="{F6081810-116F-45F4-8ED5-27CBEAD978CE}" presName="parentText" presStyleLbl="node1" presStyleIdx="2" presStyleCnt="4">
        <dgm:presLayoutVars>
          <dgm:chMax val="0"/>
          <dgm:bulletEnabled val="1"/>
        </dgm:presLayoutVars>
      </dgm:prSet>
      <dgm:spPr/>
      <dgm:t>
        <a:bodyPr/>
        <a:lstStyle/>
        <a:p>
          <a:endParaRPr lang="en-IN"/>
        </a:p>
      </dgm:t>
    </dgm:pt>
    <dgm:pt modelId="{50F237FA-2E14-4549-8996-856DF2781020}" type="pres">
      <dgm:prSet presAssocID="{8F97893E-B67C-4E78-B7C8-1D2411E2E681}" presName="spacer" presStyleCnt="0"/>
      <dgm:spPr/>
    </dgm:pt>
    <dgm:pt modelId="{8CE93381-840F-A448-B664-55316D9A80DA}" type="pres">
      <dgm:prSet presAssocID="{0C41B49F-7FF1-4D01-A77D-152358486012}" presName="parentText" presStyleLbl="node1" presStyleIdx="3" presStyleCnt="4">
        <dgm:presLayoutVars>
          <dgm:chMax val="0"/>
          <dgm:bulletEnabled val="1"/>
        </dgm:presLayoutVars>
      </dgm:prSet>
      <dgm:spPr/>
      <dgm:t>
        <a:bodyPr/>
        <a:lstStyle/>
        <a:p>
          <a:endParaRPr lang="en-IN"/>
        </a:p>
      </dgm:t>
    </dgm:pt>
  </dgm:ptLst>
  <dgm:cxnLst>
    <dgm:cxn modelId="{5F8059CB-6162-B948-93B1-A5567922BB43}" type="presOf" srcId="{0C41B49F-7FF1-4D01-A77D-152358486012}" destId="{8CE93381-840F-A448-B664-55316D9A80DA}" srcOrd="0" destOrd="0" presId="urn:microsoft.com/office/officeart/2005/8/layout/vList2"/>
    <dgm:cxn modelId="{03B38BAB-C275-40E0-8E22-30129D416C0D}" srcId="{5CABE077-C661-41B4-B021-383EDD1D2E4C}" destId="{0C41B49F-7FF1-4D01-A77D-152358486012}" srcOrd="3" destOrd="0" parTransId="{A84AC028-53EB-40D1-8AC1-0861DD8EEBFC}" sibTransId="{3860CF6A-99E2-4989-9006-2654F2564025}"/>
    <dgm:cxn modelId="{E66E5671-CA8E-E34E-B339-CB7E93745D56}" type="presOf" srcId="{F6081810-116F-45F4-8ED5-27CBEAD978CE}" destId="{DDBC85D4-9351-C842-A09F-71F4EB5E9ED8}" srcOrd="0" destOrd="0" presId="urn:microsoft.com/office/officeart/2005/8/layout/vList2"/>
    <dgm:cxn modelId="{142B9048-1E57-4057-859E-0DF0FB3E2787}" srcId="{5CABE077-C661-41B4-B021-383EDD1D2E4C}" destId="{B3D152E0-74B5-4C44-AE10-9A0E9C029795}" srcOrd="0" destOrd="0" parTransId="{C4BBA992-F173-4DED-BF53-EADF3F1AAB30}" sibTransId="{A218E43B-3D33-46F1-A23E-0378C7081CED}"/>
    <dgm:cxn modelId="{8B1B68E7-5949-4B8B-A9F0-AC3F31F82BC6}" srcId="{5CABE077-C661-41B4-B021-383EDD1D2E4C}" destId="{F6081810-116F-45F4-8ED5-27CBEAD978CE}" srcOrd="2" destOrd="0" parTransId="{826BE6AB-ACA4-4155-8295-634E30B28957}" sibTransId="{8F97893E-B67C-4E78-B7C8-1D2411E2E681}"/>
    <dgm:cxn modelId="{6685761E-0F58-4519-90AF-8609FEA512E5}" srcId="{5CABE077-C661-41B4-B021-383EDD1D2E4C}" destId="{94EE1BFE-10E5-49AC-9F38-98E42FB0AB00}" srcOrd="1" destOrd="0" parTransId="{671076EB-8C8C-4D57-9365-349A2139E7E4}" sibTransId="{4EF799AB-9ED1-46A1-9C06-A1C10960D789}"/>
    <dgm:cxn modelId="{BE91F996-169E-E649-A88E-A97DE3AE965C}" type="presOf" srcId="{5CABE077-C661-41B4-B021-383EDD1D2E4C}" destId="{080E75FD-1394-E044-B5E1-9BFAD35D6DB9}" srcOrd="0" destOrd="0" presId="urn:microsoft.com/office/officeart/2005/8/layout/vList2"/>
    <dgm:cxn modelId="{7E14BD93-8A09-D84B-86AD-8D94C1F47123}" type="presOf" srcId="{94EE1BFE-10E5-49AC-9F38-98E42FB0AB00}" destId="{752AD49E-68C2-E24C-BD83-F48B933B4435}" srcOrd="0" destOrd="0" presId="urn:microsoft.com/office/officeart/2005/8/layout/vList2"/>
    <dgm:cxn modelId="{C51DD049-57F8-5940-B4CB-417D8287E168}" type="presOf" srcId="{B3D152E0-74B5-4C44-AE10-9A0E9C029795}" destId="{C071D993-DA71-3249-97B7-A8D61A01DC0C}" srcOrd="0" destOrd="0" presId="urn:microsoft.com/office/officeart/2005/8/layout/vList2"/>
    <dgm:cxn modelId="{07A42DD7-AB56-044B-A05D-E417BE77FC33}" type="presParOf" srcId="{080E75FD-1394-E044-B5E1-9BFAD35D6DB9}" destId="{C071D993-DA71-3249-97B7-A8D61A01DC0C}" srcOrd="0" destOrd="0" presId="urn:microsoft.com/office/officeart/2005/8/layout/vList2"/>
    <dgm:cxn modelId="{6307EB91-45F5-4449-8C40-E871C5F675A0}" type="presParOf" srcId="{080E75FD-1394-E044-B5E1-9BFAD35D6DB9}" destId="{5ECF2536-9592-C545-9BA9-7F45AD336010}" srcOrd="1" destOrd="0" presId="urn:microsoft.com/office/officeart/2005/8/layout/vList2"/>
    <dgm:cxn modelId="{595B08B1-4423-764E-B828-AE019E5FEA4C}" type="presParOf" srcId="{080E75FD-1394-E044-B5E1-9BFAD35D6DB9}" destId="{752AD49E-68C2-E24C-BD83-F48B933B4435}" srcOrd="2" destOrd="0" presId="urn:microsoft.com/office/officeart/2005/8/layout/vList2"/>
    <dgm:cxn modelId="{348784E4-18AE-694F-8E33-85F1C239DBAA}" type="presParOf" srcId="{080E75FD-1394-E044-B5E1-9BFAD35D6DB9}" destId="{F6579734-4CD1-DE46-8AD9-F9D3EADCCB34}" srcOrd="3" destOrd="0" presId="urn:microsoft.com/office/officeart/2005/8/layout/vList2"/>
    <dgm:cxn modelId="{DE400270-4465-F043-94D3-6E0335B9FA56}" type="presParOf" srcId="{080E75FD-1394-E044-B5E1-9BFAD35D6DB9}" destId="{DDBC85D4-9351-C842-A09F-71F4EB5E9ED8}" srcOrd="4" destOrd="0" presId="urn:microsoft.com/office/officeart/2005/8/layout/vList2"/>
    <dgm:cxn modelId="{8818EF09-72C7-EB44-BD1E-5002AFE5ADE8}" type="presParOf" srcId="{080E75FD-1394-E044-B5E1-9BFAD35D6DB9}" destId="{50F237FA-2E14-4549-8996-856DF2781020}" srcOrd="5" destOrd="0" presId="urn:microsoft.com/office/officeart/2005/8/layout/vList2"/>
    <dgm:cxn modelId="{6554D019-0A56-7443-B07B-24C0AB4FC0E6}" type="presParOf" srcId="{080E75FD-1394-E044-B5E1-9BFAD35D6DB9}" destId="{8CE93381-840F-A448-B664-55316D9A80DA}"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C1EEC5-F5A7-4EF8-999C-2EEB2E24551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AC09057-ADED-46DD-8971-E15387E95C91}">
      <dgm:prSet/>
      <dgm:spPr/>
      <dgm:t>
        <a:bodyPr/>
        <a:lstStyle/>
        <a:p>
          <a:r>
            <a:rPr lang="en-US" dirty="0"/>
            <a:t>Agriculture the highest contributor to the GDP of INDIA is shifting from traditional to the modern and technical farming. </a:t>
          </a:r>
          <a:r>
            <a:rPr lang="en-US" dirty="0" err="1"/>
            <a:t>Debock</a:t>
          </a:r>
          <a:r>
            <a:rPr lang="en-US" dirty="0"/>
            <a:t> is contributing a big part in this industry through there agriculture equipment manufacturing units. </a:t>
          </a:r>
        </a:p>
      </dgm:t>
    </dgm:pt>
    <dgm:pt modelId="{35A75CCE-7A7F-42AC-B423-CB9406DDEDEF}" type="parTrans" cxnId="{3A165B83-C180-45F4-9EB6-EC3458EF5C20}">
      <dgm:prSet/>
      <dgm:spPr/>
      <dgm:t>
        <a:bodyPr/>
        <a:lstStyle/>
        <a:p>
          <a:endParaRPr lang="en-US"/>
        </a:p>
      </dgm:t>
    </dgm:pt>
    <dgm:pt modelId="{C4A0E934-7AAA-4477-809A-6C10011169E0}" type="sibTrans" cxnId="{3A165B83-C180-45F4-9EB6-EC3458EF5C20}">
      <dgm:prSet/>
      <dgm:spPr/>
      <dgm:t>
        <a:bodyPr/>
        <a:lstStyle/>
        <a:p>
          <a:endParaRPr lang="en-US"/>
        </a:p>
      </dgm:t>
    </dgm:pt>
    <dgm:pt modelId="{67EDF212-DECB-4347-9FC5-FFDEF02012BB}">
      <dgm:prSet/>
      <dgm:spPr/>
      <dgm:t>
        <a:bodyPr/>
        <a:lstStyle/>
        <a:p>
          <a:r>
            <a:rPr lang="en-US"/>
            <a:t>We have plans to come up with Manufacturing plants in all 7 divisional headquarters of Rajasthan, and to develop a strong distribution network with the help of C&amp; F and dealers at every district level. </a:t>
          </a:r>
        </a:p>
      </dgm:t>
    </dgm:pt>
    <dgm:pt modelId="{05A23928-FFDE-4AFC-9834-5A82AAE2B55D}" type="parTrans" cxnId="{EE6C485F-1302-4DCD-8141-1E8EFCEF33F9}">
      <dgm:prSet/>
      <dgm:spPr/>
      <dgm:t>
        <a:bodyPr/>
        <a:lstStyle/>
        <a:p>
          <a:endParaRPr lang="en-US"/>
        </a:p>
      </dgm:t>
    </dgm:pt>
    <dgm:pt modelId="{62BE5FA6-A5F1-41D7-8202-585E5C8971A8}" type="sibTrans" cxnId="{EE6C485F-1302-4DCD-8141-1E8EFCEF33F9}">
      <dgm:prSet/>
      <dgm:spPr/>
      <dgm:t>
        <a:bodyPr/>
        <a:lstStyle/>
        <a:p>
          <a:endParaRPr lang="en-US"/>
        </a:p>
      </dgm:t>
    </dgm:pt>
    <dgm:pt modelId="{A8EB94D1-8F76-4E1B-A063-4A71B8C8E8CF}">
      <dgm:prSet/>
      <dgm:spPr/>
      <dgm:t>
        <a:bodyPr/>
        <a:lstStyle/>
        <a:p>
          <a:r>
            <a:rPr lang="en-US" dirty="0"/>
            <a:t>Since we have successful journey in the field of Agriculture equipment’s, Now one step ahead we have started an R&amp; D lab where experts are working on the grounds of identifying and designing special equipment's which will help farmers to shift towards Natural farming, which will save the earth from chemicals used in fertilizers and pesticides, this move will finally result in good health of masses and less numbers of diseases.</a:t>
          </a:r>
        </a:p>
      </dgm:t>
    </dgm:pt>
    <dgm:pt modelId="{14B7A7D9-FFD9-48B7-8FC4-59E9478D6619}" type="parTrans" cxnId="{A02162F0-3DC6-4C8E-8DCA-C0A20E205447}">
      <dgm:prSet/>
      <dgm:spPr/>
      <dgm:t>
        <a:bodyPr/>
        <a:lstStyle/>
        <a:p>
          <a:endParaRPr lang="en-US"/>
        </a:p>
      </dgm:t>
    </dgm:pt>
    <dgm:pt modelId="{B2A90C22-393A-48FA-ADC6-2608C91145C6}" type="sibTrans" cxnId="{A02162F0-3DC6-4C8E-8DCA-C0A20E205447}">
      <dgm:prSet/>
      <dgm:spPr/>
      <dgm:t>
        <a:bodyPr/>
        <a:lstStyle/>
        <a:p>
          <a:endParaRPr lang="en-US"/>
        </a:p>
      </dgm:t>
    </dgm:pt>
    <dgm:pt modelId="{6B5354CC-1008-4324-8455-A497EC5E66F2}">
      <dgm:prSet/>
      <dgm:spPr/>
      <dgm:t>
        <a:bodyPr/>
        <a:lstStyle/>
        <a:p>
          <a:r>
            <a:rPr lang="en-US" dirty="0"/>
            <a:t>As we spoke about natural farming, we will start tie-ups with NGO’s a and self-help groups to educate farmers in natural farming and to create an eco-system with help of applications where farmers will get all support right from training, equipment's, finance, buyers and cold storages.   </a:t>
          </a:r>
        </a:p>
      </dgm:t>
    </dgm:pt>
    <dgm:pt modelId="{68212A8B-55F2-4491-9D7C-D4CD5FEE0A4C}" type="parTrans" cxnId="{A11CCFB0-C3D7-44F1-A984-5A5B97ED8B04}">
      <dgm:prSet/>
      <dgm:spPr/>
      <dgm:t>
        <a:bodyPr/>
        <a:lstStyle/>
        <a:p>
          <a:endParaRPr lang="en-US"/>
        </a:p>
      </dgm:t>
    </dgm:pt>
    <dgm:pt modelId="{DF473D3A-6B8B-4EF2-9843-57ED9137C72A}" type="sibTrans" cxnId="{A11CCFB0-C3D7-44F1-A984-5A5B97ED8B04}">
      <dgm:prSet/>
      <dgm:spPr/>
      <dgm:t>
        <a:bodyPr/>
        <a:lstStyle/>
        <a:p>
          <a:endParaRPr lang="en-US"/>
        </a:p>
      </dgm:t>
    </dgm:pt>
    <dgm:pt modelId="{1C6536DC-87B1-D849-891B-70ABBF9365AA}" type="pres">
      <dgm:prSet presAssocID="{1AC1EEC5-F5A7-4EF8-999C-2EEB2E24551F}" presName="linear" presStyleCnt="0">
        <dgm:presLayoutVars>
          <dgm:animLvl val="lvl"/>
          <dgm:resizeHandles val="exact"/>
        </dgm:presLayoutVars>
      </dgm:prSet>
      <dgm:spPr/>
      <dgm:t>
        <a:bodyPr/>
        <a:lstStyle/>
        <a:p>
          <a:endParaRPr lang="en-IN"/>
        </a:p>
      </dgm:t>
    </dgm:pt>
    <dgm:pt modelId="{9F892AF1-16E0-6D45-9A52-E8EA5E42614B}" type="pres">
      <dgm:prSet presAssocID="{1AC09057-ADED-46DD-8971-E15387E95C91}" presName="parentText" presStyleLbl="node1" presStyleIdx="0" presStyleCnt="4">
        <dgm:presLayoutVars>
          <dgm:chMax val="0"/>
          <dgm:bulletEnabled val="1"/>
        </dgm:presLayoutVars>
      </dgm:prSet>
      <dgm:spPr/>
      <dgm:t>
        <a:bodyPr/>
        <a:lstStyle/>
        <a:p>
          <a:endParaRPr lang="en-IN"/>
        </a:p>
      </dgm:t>
    </dgm:pt>
    <dgm:pt modelId="{9BCBF74B-6118-4249-9965-A37C3BC335BE}" type="pres">
      <dgm:prSet presAssocID="{C4A0E934-7AAA-4477-809A-6C10011169E0}" presName="spacer" presStyleCnt="0"/>
      <dgm:spPr/>
    </dgm:pt>
    <dgm:pt modelId="{9C8447A6-FCDC-8142-88BD-2FB47F386EC2}" type="pres">
      <dgm:prSet presAssocID="{67EDF212-DECB-4347-9FC5-FFDEF02012BB}" presName="parentText" presStyleLbl="node1" presStyleIdx="1" presStyleCnt="4">
        <dgm:presLayoutVars>
          <dgm:chMax val="0"/>
          <dgm:bulletEnabled val="1"/>
        </dgm:presLayoutVars>
      </dgm:prSet>
      <dgm:spPr/>
      <dgm:t>
        <a:bodyPr/>
        <a:lstStyle/>
        <a:p>
          <a:endParaRPr lang="en-IN"/>
        </a:p>
      </dgm:t>
    </dgm:pt>
    <dgm:pt modelId="{9C2F3A75-1FA9-4947-A65A-454607574E22}" type="pres">
      <dgm:prSet presAssocID="{62BE5FA6-A5F1-41D7-8202-585E5C8971A8}" presName="spacer" presStyleCnt="0"/>
      <dgm:spPr/>
    </dgm:pt>
    <dgm:pt modelId="{36ABDD69-268B-7040-A4B6-72BE424A1965}" type="pres">
      <dgm:prSet presAssocID="{A8EB94D1-8F76-4E1B-A063-4A71B8C8E8CF}" presName="parentText" presStyleLbl="node1" presStyleIdx="2" presStyleCnt="4">
        <dgm:presLayoutVars>
          <dgm:chMax val="0"/>
          <dgm:bulletEnabled val="1"/>
        </dgm:presLayoutVars>
      </dgm:prSet>
      <dgm:spPr/>
      <dgm:t>
        <a:bodyPr/>
        <a:lstStyle/>
        <a:p>
          <a:endParaRPr lang="en-IN"/>
        </a:p>
      </dgm:t>
    </dgm:pt>
    <dgm:pt modelId="{52776674-3366-0446-A9F9-3FEC8F745A16}" type="pres">
      <dgm:prSet presAssocID="{B2A90C22-393A-48FA-ADC6-2608C91145C6}" presName="spacer" presStyleCnt="0"/>
      <dgm:spPr/>
    </dgm:pt>
    <dgm:pt modelId="{62E05ABE-1B3A-D24F-9D6D-D5AB42CB89D1}" type="pres">
      <dgm:prSet presAssocID="{6B5354CC-1008-4324-8455-A497EC5E66F2}" presName="parentText" presStyleLbl="node1" presStyleIdx="3" presStyleCnt="4">
        <dgm:presLayoutVars>
          <dgm:chMax val="0"/>
          <dgm:bulletEnabled val="1"/>
        </dgm:presLayoutVars>
      </dgm:prSet>
      <dgm:spPr/>
      <dgm:t>
        <a:bodyPr/>
        <a:lstStyle/>
        <a:p>
          <a:endParaRPr lang="en-IN"/>
        </a:p>
      </dgm:t>
    </dgm:pt>
  </dgm:ptLst>
  <dgm:cxnLst>
    <dgm:cxn modelId="{D7B990D9-0BE9-DB45-A8B8-637AD8DD9603}" type="presOf" srcId="{67EDF212-DECB-4347-9FC5-FFDEF02012BB}" destId="{9C8447A6-FCDC-8142-88BD-2FB47F386EC2}" srcOrd="0" destOrd="0" presId="urn:microsoft.com/office/officeart/2005/8/layout/vList2"/>
    <dgm:cxn modelId="{C46EBD4C-A302-CC42-9722-4276654B939C}" type="presOf" srcId="{1AC09057-ADED-46DD-8971-E15387E95C91}" destId="{9F892AF1-16E0-6D45-9A52-E8EA5E42614B}" srcOrd="0" destOrd="0" presId="urn:microsoft.com/office/officeart/2005/8/layout/vList2"/>
    <dgm:cxn modelId="{EE6C485F-1302-4DCD-8141-1E8EFCEF33F9}" srcId="{1AC1EEC5-F5A7-4EF8-999C-2EEB2E24551F}" destId="{67EDF212-DECB-4347-9FC5-FFDEF02012BB}" srcOrd="1" destOrd="0" parTransId="{05A23928-FFDE-4AFC-9834-5A82AAE2B55D}" sibTransId="{62BE5FA6-A5F1-41D7-8202-585E5C8971A8}"/>
    <dgm:cxn modelId="{3A165B83-C180-45F4-9EB6-EC3458EF5C20}" srcId="{1AC1EEC5-F5A7-4EF8-999C-2EEB2E24551F}" destId="{1AC09057-ADED-46DD-8971-E15387E95C91}" srcOrd="0" destOrd="0" parTransId="{35A75CCE-7A7F-42AC-B423-CB9406DDEDEF}" sibTransId="{C4A0E934-7AAA-4477-809A-6C10011169E0}"/>
    <dgm:cxn modelId="{CF7E8D71-0FD9-F241-8AD8-A509F3BCE656}" type="presOf" srcId="{A8EB94D1-8F76-4E1B-A063-4A71B8C8E8CF}" destId="{36ABDD69-268B-7040-A4B6-72BE424A1965}" srcOrd="0" destOrd="0" presId="urn:microsoft.com/office/officeart/2005/8/layout/vList2"/>
    <dgm:cxn modelId="{A11CCFB0-C3D7-44F1-A984-5A5B97ED8B04}" srcId="{1AC1EEC5-F5A7-4EF8-999C-2EEB2E24551F}" destId="{6B5354CC-1008-4324-8455-A497EC5E66F2}" srcOrd="3" destOrd="0" parTransId="{68212A8B-55F2-4491-9D7C-D4CD5FEE0A4C}" sibTransId="{DF473D3A-6B8B-4EF2-9843-57ED9137C72A}"/>
    <dgm:cxn modelId="{136E08D6-ED42-F240-AA22-4EFF1F1C29D2}" type="presOf" srcId="{1AC1EEC5-F5A7-4EF8-999C-2EEB2E24551F}" destId="{1C6536DC-87B1-D849-891B-70ABBF9365AA}" srcOrd="0" destOrd="0" presId="urn:microsoft.com/office/officeart/2005/8/layout/vList2"/>
    <dgm:cxn modelId="{AB6CDA93-D992-8B48-8059-4AFD6711281A}" type="presOf" srcId="{6B5354CC-1008-4324-8455-A497EC5E66F2}" destId="{62E05ABE-1B3A-D24F-9D6D-D5AB42CB89D1}" srcOrd="0" destOrd="0" presId="urn:microsoft.com/office/officeart/2005/8/layout/vList2"/>
    <dgm:cxn modelId="{A02162F0-3DC6-4C8E-8DCA-C0A20E205447}" srcId="{1AC1EEC5-F5A7-4EF8-999C-2EEB2E24551F}" destId="{A8EB94D1-8F76-4E1B-A063-4A71B8C8E8CF}" srcOrd="2" destOrd="0" parTransId="{14B7A7D9-FFD9-48B7-8FC4-59E9478D6619}" sibTransId="{B2A90C22-393A-48FA-ADC6-2608C91145C6}"/>
    <dgm:cxn modelId="{232837C5-AC29-5B43-ACF5-6ED181E92A13}" type="presParOf" srcId="{1C6536DC-87B1-D849-891B-70ABBF9365AA}" destId="{9F892AF1-16E0-6D45-9A52-E8EA5E42614B}" srcOrd="0" destOrd="0" presId="urn:microsoft.com/office/officeart/2005/8/layout/vList2"/>
    <dgm:cxn modelId="{6459C0C7-0069-3047-A4BA-91C043E6963C}" type="presParOf" srcId="{1C6536DC-87B1-D849-891B-70ABBF9365AA}" destId="{9BCBF74B-6118-4249-9965-A37C3BC335BE}" srcOrd="1" destOrd="0" presId="urn:microsoft.com/office/officeart/2005/8/layout/vList2"/>
    <dgm:cxn modelId="{7C7CDA86-4CE3-FB4E-BD3A-B5CADC92DA82}" type="presParOf" srcId="{1C6536DC-87B1-D849-891B-70ABBF9365AA}" destId="{9C8447A6-FCDC-8142-88BD-2FB47F386EC2}" srcOrd="2" destOrd="0" presId="urn:microsoft.com/office/officeart/2005/8/layout/vList2"/>
    <dgm:cxn modelId="{C71CD429-6FB4-8B44-A294-EC60D0622F4F}" type="presParOf" srcId="{1C6536DC-87B1-D849-891B-70ABBF9365AA}" destId="{9C2F3A75-1FA9-4947-A65A-454607574E22}" srcOrd="3" destOrd="0" presId="urn:microsoft.com/office/officeart/2005/8/layout/vList2"/>
    <dgm:cxn modelId="{5D337CDF-00C0-8742-B716-79001A02C00B}" type="presParOf" srcId="{1C6536DC-87B1-D849-891B-70ABBF9365AA}" destId="{36ABDD69-268B-7040-A4B6-72BE424A1965}" srcOrd="4" destOrd="0" presId="urn:microsoft.com/office/officeart/2005/8/layout/vList2"/>
    <dgm:cxn modelId="{66D6F222-1483-8A40-9D90-CCCD619DEDE9}" type="presParOf" srcId="{1C6536DC-87B1-D849-891B-70ABBF9365AA}" destId="{52776674-3366-0446-A9F9-3FEC8F745A16}" srcOrd="5" destOrd="0" presId="urn:microsoft.com/office/officeart/2005/8/layout/vList2"/>
    <dgm:cxn modelId="{B5DE167F-1A0C-8945-A19A-047ED5A51A67}" type="presParOf" srcId="{1C6536DC-87B1-D849-891B-70ABBF9365AA}" destId="{62E05ABE-1B3A-D24F-9D6D-D5AB42CB89D1}"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01037E-B9EC-49D8-991D-C99C51211C8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B46649B-79E0-42C4-B769-9CF391800A06}">
      <dgm:prSet/>
      <dgm:spPr/>
      <dgm:t>
        <a:bodyPr/>
        <a:lstStyle/>
        <a:p>
          <a:r>
            <a:rPr lang="en-US" dirty="0"/>
            <a:t>Every business needs a strong Marketing and Sales team, with an experience of more than a decade in this field </a:t>
          </a:r>
          <a:r>
            <a:rPr lang="en-US" dirty="0" err="1"/>
            <a:t>Debock</a:t>
          </a:r>
          <a:r>
            <a:rPr lang="en-US" dirty="0"/>
            <a:t> where a bunch of experienced Sales professionals are working day-in and out will going to start supporting manufacturing businesses to increase their revenue numbers. </a:t>
          </a:r>
        </a:p>
      </dgm:t>
    </dgm:pt>
    <dgm:pt modelId="{A4FA6357-5435-4FAB-BCAF-7CD64F8AB503}" type="parTrans" cxnId="{3834E08B-DD37-4E38-A7B9-171443EE5332}">
      <dgm:prSet/>
      <dgm:spPr/>
      <dgm:t>
        <a:bodyPr/>
        <a:lstStyle/>
        <a:p>
          <a:endParaRPr lang="en-US"/>
        </a:p>
      </dgm:t>
    </dgm:pt>
    <dgm:pt modelId="{9C3FE581-841A-43AF-9245-F0842A76F37C}" type="sibTrans" cxnId="{3834E08B-DD37-4E38-A7B9-171443EE5332}">
      <dgm:prSet/>
      <dgm:spPr/>
      <dgm:t>
        <a:bodyPr/>
        <a:lstStyle/>
        <a:p>
          <a:endParaRPr lang="en-US"/>
        </a:p>
      </dgm:t>
    </dgm:pt>
    <dgm:pt modelId="{35A8606A-1D7F-4939-86E0-7B86A724BAD7}">
      <dgm:prSet/>
      <dgm:spPr/>
      <dgm:t>
        <a:bodyPr/>
        <a:lstStyle/>
        <a:p>
          <a:r>
            <a:rPr lang="en-US"/>
            <a:t>Debock will aquire equity in the business having a strong business model and with the help of existing team will generate additional revenue for the aquired businesses which will finally result into the additional top line and bottom lines for debock and lucrative returns for the investors. </a:t>
          </a:r>
        </a:p>
      </dgm:t>
    </dgm:pt>
    <dgm:pt modelId="{D692037C-E4FC-44C3-81B6-2BE760FA8FAF}" type="parTrans" cxnId="{99DA0F99-04A6-4FCC-A5E5-DCAADA462252}">
      <dgm:prSet/>
      <dgm:spPr/>
      <dgm:t>
        <a:bodyPr/>
        <a:lstStyle/>
        <a:p>
          <a:endParaRPr lang="en-US"/>
        </a:p>
      </dgm:t>
    </dgm:pt>
    <dgm:pt modelId="{3E8AED7F-38BF-4D9C-87FC-90D61B39C350}" type="sibTrans" cxnId="{99DA0F99-04A6-4FCC-A5E5-DCAADA462252}">
      <dgm:prSet/>
      <dgm:spPr/>
      <dgm:t>
        <a:bodyPr/>
        <a:lstStyle/>
        <a:p>
          <a:endParaRPr lang="en-US"/>
        </a:p>
      </dgm:t>
    </dgm:pt>
    <dgm:pt modelId="{E74452E1-C5E8-4642-9CE1-1228E51CBF11}" type="pres">
      <dgm:prSet presAssocID="{2401037E-B9EC-49D8-991D-C99C51211C84}" presName="linear" presStyleCnt="0">
        <dgm:presLayoutVars>
          <dgm:animLvl val="lvl"/>
          <dgm:resizeHandles val="exact"/>
        </dgm:presLayoutVars>
      </dgm:prSet>
      <dgm:spPr/>
      <dgm:t>
        <a:bodyPr/>
        <a:lstStyle/>
        <a:p>
          <a:endParaRPr lang="en-IN"/>
        </a:p>
      </dgm:t>
    </dgm:pt>
    <dgm:pt modelId="{91C34E6B-DA03-3944-8E02-74DF2C335753}" type="pres">
      <dgm:prSet presAssocID="{FB46649B-79E0-42C4-B769-9CF391800A06}" presName="parentText" presStyleLbl="node1" presStyleIdx="0" presStyleCnt="2">
        <dgm:presLayoutVars>
          <dgm:chMax val="0"/>
          <dgm:bulletEnabled val="1"/>
        </dgm:presLayoutVars>
      </dgm:prSet>
      <dgm:spPr/>
      <dgm:t>
        <a:bodyPr/>
        <a:lstStyle/>
        <a:p>
          <a:endParaRPr lang="en-IN"/>
        </a:p>
      </dgm:t>
    </dgm:pt>
    <dgm:pt modelId="{D1998DB0-7E11-D141-B3DE-BA7CB4576908}" type="pres">
      <dgm:prSet presAssocID="{9C3FE581-841A-43AF-9245-F0842A76F37C}" presName="spacer" presStyleCnt="0"/>
      <dgm:spPr/>
    </dgm:pt>
    <dgm:pt modelId="{F2C6BFFA-043A-1B44-A91D-D9228A4042B4}" type="pres">
      <dgm:prSet presAssocID="{35A8606A-1D7F-4939-86E0-7B86A724BAD7}" presName="parentText" presStyleLbl="node1" presStyleIdx="1" presStyleCnt="2">
        <dgm:presLayoutVars>
          <dgm:chMax val="0"/>
          <dgm:bulletEnabled val="1"/>
        </dgm:presLayoutVars>
      </dgm:prSet>
      <dgm:spPr/>
      <dgm:t>
        <a:bodyPr/>
        <a:lstStyle/>
        <a:p>
          <a:endParaRPr lang="en-IN"/>
        </a:p>
      </dgm:t>
    </dgm:pt>
  </dgm:ptLst>
  <dgm:cxnLst>
    <dgm:cxn modelId="{3834E08B-DD37-4E38-A7B9-171443EE5332}" srcId="{2401037E-B9EC-49D8-991D-C99C51211C84}" destId="{FB46649B-79E0-42C4-B769-9CF391800A06}" srcOrd="0" destOrd="0" parTransId="{A4FA6357-5435-4FAB-BCAF-7CD64F8AB503}" sibTransId="{9C3FE581-841A-43AF-9245-F0842A76F37C}"/>
    <dgm:cxn modelId="{99DA0F99-04A6-4FCC-A5E5-DCAADA462252}" srcId="{2401037E-B9EC-49D8-991D-C99C51211C84}" destId="{35A8606A-1D7F-4939-86E0-7B86A724BAD7}" srcOrd="1" destOrd="0" parTransId="{D692037C-E4FC-44C3-81B6-2BE760FA8FAF}" sibTransId="{3E8AED7F-38BF-4D9C-87FC-90D61B39C350}"/>
    <dgm:cxn modelId="{701C28FD-DDDD-6743-8D10-24F1432263DC}" type="presOf" srcId="{35A8606A-1D7F-4939-86E0-7B86A724BAD7}" destId="{F2C6BFFA-043A-1B44-A91D-D9228A4042B4}" srcOrd="0" destOrd="0" presId="urn:microsoft.com/office/officeart/2005/8/layout/vList2"/>
    <dgm:cxn modelId="{508C0C0C-C42E-F646-9B99-7D8D3040F7A1}" type="presOf" srcId="{FB46649B-79E0-42C4-B769-9CF391800A06}" destId="{91C34E6B-DA03-3944-8E02-74DF2C335753}" srcOrd="0" destOrd="0" presId="urn:microsoft.com/office/officeart/2005/8/layout/vList2"/>
    <dgm:cxn modelId="{4690CC56-8576-9B43-A09A-D2D5ED92F703}" type="presOf" srcId="{2401037E-B9EC-49D8-991D-C99C51211C84}" destId="{E74452E1-C5E8-4642-9CE1-1228E51CBF11}" srcOrd="0" destOrd="0" presId="urn:microsoft.com/office/officeart/2005/8/layout/vList2"/>
    <dgm:cxn modelId="{8BDAC35B-4844-ED43-B1FA-41D8655531CE}" type="presParOf" srcId="{E74452E1-C5E8-4642-9CE1-1228E51CBF11}" destId="{91C34E6B-DA03-3944-8E02-74DF2C335753}" srcOrd="0" destOrd="0" presId="urn:microsoft.com/office/officeart/2005/8/layout/vList2"/>
    <dgm:cxn modelId="{EE80CAF5-EAE8-3345-9C08-307E9D0D3498}" type="presParOf" srcId="{E74452E1-C5E8-4642-9CE1-1228E51CBF11}" destId="{D1998DB0-7E11-D141-B3DE-BA7CB4576908}" srcOrd="1" destOrd="0" presId="urn:microsoft.com/office/officeart/2005/8/layout/vList2"/>
    <dgm:cxn modelId="{C21FE0FE-AB85-994E-BB06-911924640B4D}" type="presParOf" srcId="{E74452E1-C5E8-4642-9CE1-1228E51CBF11}" destId="{F2C6BFFA-043A-1B44-A91D-D9228A4042B4}"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69FF08-EAE7-4E1A-B36D-F1CE88383AD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B5BC67E-4104-4108-92A4-2A026631CD03}">
      <dgm:prSet/>
      <dgm:spPr/>
      <dgm:t>
        <a:bodyPr/>
        <a:lstStyle/>
        <a:p>
          <a:r>
            <a:rPr lang="en-US"/>
            <a:t>Thank you </a:t>
          </a:r>
        </a:p>
      </dgm:t>
    </dgm:pt>
    <dgm:pt modelId="{F5E5EB6F-780C-45D2-A2C7-CC08B04B943E}" type="parTrans" cxnId="{4C29B6B2-517F-491C-BF22-B31580B2F899}">
      <dgm:prSet/>
      <dgm:spPr/>
      <dgm:t>
        <a:bodyPr/>
        <a:lstStyle/>
        <a:p>
          <a:endParaRPr lang="en-US"/>
        </a:p>
      </dgm:t>
    </dgm:pt>
    <dgm:pt modelId="{5BE84990-E77C-4890-8CA3-7E82FBF90059}" type="sibTrans" cxnId="{4C29B6B2-517F-491C-BF22-B31580B2F899}">
      <dgm:prSet/>
      <dgm:spPr/>
      <dgm:t>
        <a:bodyPr/>
        <a:lstStyle/>
        <a:p>
          <a:endParaRPr lang="en-US"/>
        </a:p>
      </dgm:t>
    </dgm:pt>
    <dgm:pt modelId="{1AC6AE9E-6316-42E2-8D35-B88CE9DAD8B2}">
      <dgm:prSet/>
      <dgm:spPr/>
      <dgm:t>
        <a:bodyPr/>
        <a:lstStyle/>
        <a:p>
          <a:r>
            <a:rPr lang="en-US"/>
            <a:t>Contact Details: </a:t>
          </a:r>
        </a:p>
      </dgm:t>
    </dgm:pt>
    <dgm:pt modelId="{29CB0BA8-68EE-42D7-B4A6-F451E978D9E7}" type="parTrans" cxnId="{F34BACF5-65AF-45B0-A217-5C42FACB31DE}">
      <dgm:prSet/>
      <dgm:spPr/>
      <dgm:t>
        <a:bodyPr/>
        <a:lstStyle/>
        <a:p>
          <a:endParaRPr lang="en-US"/>
        </a:p>
      </dgm:t>
    </dgm:pt>
    <dgm:pt modelId="{4D1AFE61-F7CF-442F-8245-A3E37B051B1F}" type="sibTrans" cxnId="{F34BACF5-65AF-45B0-A217-5C42FACB31DE}">
      <dgm:prSet/>
      <dgm:spPr/>
      <dgm:t>
        <a:bodyPr/>
        <a:lstStyle/>
        <a:p>
          <a:endParaRPr lang="en-US"/>
        </a:p>
      </dgm:t>
    </dgm:pt>
    <dgm:pt modelId="{36598962-C9A2-BC4B-B645-FC2A47C4FB8B}" type="pres">
      <dgm:prSet presAssocID="{5B69FF08-EAE7-4E1A-B36D-F1CE88383AD5}" presName="linear" presStyleCnt="0">
        <dgm:presLayoutVars>
          <dgm:animLvl val="lvl"/>
          <dgm:resizeHandles val="exact"/>
        </dgm:presLayoutVars>
      </dgm:prSet>
      <dgm:spPr/>
      <dgm:t>
        <a:bodyPr/>
        <a:lstStyle/>
        <a:p>
          <a:endParaRPr lang="en-IN"/>
        </a:p>
      </dgm:t>
    </dgm:pt>
    <dgm:pt modelId="{A736B549-2A92-2240-B7BB-F056B77C8D39}" type="pres">
      <dgm:prSet presAssocID="{BB5BC67E-4104-4108-92A4-2A026631CD03}" presName="parentText" presStyleLbl="node1" presStyleIdx="0" presStyleCnt="2">
        <dgm:presLayoutVars>
          <dgm:chMax val="0"/>
          <dgm:bulletEnabled val="1"/>
        </dgm:presLayoutVars>
      </dgm:prSet>
      <dgm:spPr/>
      <dgm:t>
        <a:bodyPr/>
        <a:lstStyle/>
        <a:p>
          <a:endParaRPr lang="en-IN"/>
        </a:p>
      </dgm:t>
    </dgm:pt>
    <dgm:pt modelId="{8CF58EA0-3F20-9749-B504-8530573CF351}" type="pres">
      <dgm:prSet presAssocID="{5BE84990-E77C-4890-8CA3-7E82FBF90059}" presName="spacer" presStyleCnt="0"/>
      <dgm:spPr/>
    </dgm:pt>
    <dgm:pt modelId="{3A48DF26-FB72-4245-ABF3-79A7A651429C}" type="pres">
      <dgm:prSet presAssocID="{1AC6AE9E-6316-42E2-8D35-B88CE9DAD8B2}" presName="parentText" presStyleLbl="node1" presStyleIdx="1" presStyleCnt="2">
        <dgm:presLayoutVars>
          <dgm:chMax val="0"/>
          <dgm:bulletEnabled val="1"/>
        </dgm:presLayoutVars>
      </dgm:prSet>
      <dgm:spPr/>
      <dgm:t>
        <a:bodyPr/>
        <a:lstStyle/>
        <a:p>
          <a:endParaRPr lang="en-IN"/>
        </a:p>
      </dgm:t>
    </dgm:pt>
  </dgm:ptLst>
  <dgm:cxnLst>
    <dgm:cxn modelId="{4C29B6B2-517F-491C-BF22-B31580B2F899}" srcId="{5B69FF08-EAE7-4E1A-B36D-F1CE88383AD5}" destId="{BB5BC67E-4104-4108-92A4-2A026631CD03}" srcOrd="0" destOrd="0" parTransId="{F5E5EB6F-780C-45D2-A2C7-CC08B04B943E}" sibTransId="{5BE84990-E77C-4890-8CA3-7E82FBF90059}"/>
    <dgm:cxn modelId="{4B949180-2382-F94A-940B-6611A9A90B9A}" type="presOf" srcId="{BB5BC67E-4104-4108-92A4-2A026631CD03}" destId="{A736B549-2A92-2240-B7BB-F056B77C8D39}" srcOrd="0" destOrd="0" presId="urn:microsoft.com/office/officeart/2005/8/layout/vList2"/>
    <dgm:cxn modelId="{3D2BE50B-B7A7-0743-9FB4-E0F9B45B9D78}" type="presOf" srcId="{5B69FF08-EAE7-4E1A-B36D-F1CE88383AD5}" destId="{36598962-C9A2-BC4B-B645-FC2A47C4FB8B}" srcOrd="0" destOrd="0" presId="urn:microsoft.com/office/officeart/2005/8/layout/vList2"/>
    <dgm:cxn modelId="{F34BACF5-65AF-45B0-A217-5C42FACB31DE}" srcId="{5B69FF08-EAE7-4E1A-B36D-F1CE88383AD5}" destId="{1AC6AE9E-6316-42E2-8D35-B88CE9DAD8B2}" srcOrd="1" destOrd="0" parTransId="{29CB0BA8-68EE-42D7-B4A6-F451E978D9E7}" sibTransId="{4D1AFE61-F7CF-442F-8245-A3E37B051B1F}"/>
    <dgm:cxn modelId="{85A73C9F-8F0B-B849-9207-D310D813BB3D}" type="presOf" srcId="{1AC6AE9E-6316-42E2-8D35-B88CE9DAD8B2}" destId="{3A48DF26-FB72-4245-ABF3-79A7A651429C}" srcOrd="0" destOrd="0" presId="urn:microsoft.com/office/officeart/2005/8/layout/vList2"/>
    <dgm:cxn modelId="{9EDBF522-ACDE-D541-B23B-BE923FDD6177}" type="presParOf" srcId="{36598962-C9A2-BC4B-B645-FC2A47C4FB8B}" destId="{A736B549-2A92-2240-B7BB-F056B77C8D39}" srcOrd="0" destOrd="0" presId="urn:microsoft.com/office/officeart/2005/8/layout/vList2"/>
    <dgm:cxn modelId="{28F5F2F0-C580-6A4A-8786-B271BF56515B}" type="presParOf" srcId="{36598962-C9A2-BC4B-B645-FC2A47C4FB8B}" destId="{8CF58EA0-3F20-9749-B504-8530573CF351}" srcOrd="1" destOrd="0" presId="urn:microsoft.com/office/officeart/2005/8/layout/vList2"/>
    <dgm:cxn modelId="{D238AAE7-9255-6F43-BA31-1F8F18A5D74F}" type="presParOf" srcId="{36598962-C9A2-BC4B-B645-FC2A47C4FB8B}" destId="{3A48DF26-FB72-4245-ABF3-79A7A651429C}"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C3796D3-4353-4E92-948B-5C21F7EB9890}">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4FA21D-7C2F-40EB-B7A6-16A6A38CF107}">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705BCD-1EAE-4EB2-8EEE-3B064F40A752}">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711200">
            <a:lnSpc>
              <a:spcPct val="90000"/>
            </a:lnSpc>
            <a:spcBef>
              <a:spcPct val="0"/>
            </a:spcBef>
            <a:spcAft>
              <a:spcPct val="35000"/>
            </a:spcAft>
          </a:pPr>
          <a:r>
            <a:rPr lang="en-US" sz="1600" kern="1200"/>
            <a:t>DEBOCK started operations in year 2008 as a private limited company and got public in the year 2017. Company is lead from the front by Mr. Mukesh Manveer Singh, a visionary leader who is very clear in his taught and  plan about how company will continue rising very successive day . </a:t>
          </a:r>
        </a:p>
      </dsp:txBody>
      <dsp:txXfrm>
        <a:off x="2039300" y="956381"/>
        <a:ext cx="4474303" cy="1765627"/>
      </dsp:txXfrm>
    </dsp:sp>
    <dsp:sp modelId="{30FBAA28-8EE9-4CDD-9C90-511202F6AA1C}">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E44E5F-2845-4CD8-AEB1-3E0AE1263E6E}">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919AB8-8218-4BD1-8B73-CBA95F5B3DCF}">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711200">
            <a:lnSpc>
              <a:spcPct val="90000"/>
            </a:lnSpc>
            <a:spcBef>
              <a:spcPct val="0"/>
            </a:spcBef>
            <a:spcAft>
              <a:spcPct val="35000"/>
            </a:spcAft>
          </a:pPr>
          <a:r>
            <a:rPr lang="en-US" sz="1600" kern="1200"/>
            <a:t>Debock is one of the few companies in market who is having a successful track in business irrespective to diversified business lines. </a:t>
          </a:r>
        </a:p>
      </dsp:txBody>
      <dsp:txXfrm>
        <a:off x="2039300" y="3163416"/>
        <a:ext cx="4474303" cy="176562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324D9DD-F6C0-441C-8C3A-58E8984DD67D}">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6563F6-5F27-454D-86D2-B481386C8B03}">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143D33-F933-4F5A-AF16-DDB9F180EDFD}">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kern="1200"/>
            <a:t>Hospitality: Hotel Debock In</a:t>
          </a:r>
        </a:p>
      </dsp:txBody>
      <dsp:txXfrm>
        <a:off x="1941716" y="718"/>
        <a:ext cx="4571887" cy="1681139"/>
      </dsp:txXfrm>
    </dsp:sp>
    <dsp:sp modelId="{54FAD16B-0796-47CA-909F-C6D8375E0719}">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D1F3D9-B1E0-4121-9974-8EE30980133E}">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8AF2FC-E3D3-4B69-A7D2-931B786AA53B}">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kern="1200" dirty="0"/>
            <a:t>Agriculture equipment's Manufacturing</a:t>
          </a:r>
        </a:p>
      </dsp:txBody>
      <dsp:txXfrm>
        <a:off x="1941716" y="2102143"/>
        <a:ext cx="4571887" cy="1681139"/>
      </dsp:txXfrm>
    </dsp:sp>
    <dsp:sp modelId="{9F6F729D-F604-4D21-8867-C5635757CF54}">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3A83B3-1CC6-43BE-89AE-33FDDF1FDEF0}">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854FA8-F47D-434B-BF5A-D1BC8B881F3F}">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kern="1200"/>
            <a:t>Sales and Marketing  </a:t>
          </a:r>
        </a:p>
      </dsp:txBody>
      <dsp:txXfrm>
        <a:off x="1941716" y="4203567"/>
        <a:ext cx="4571887" cy="168113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71D993-DA71-3249-97B7-A8D61A01DC0C}">
      <dsp:nvSpPr>
        <dsp:cNvPr id="0" name=""/>
        <dsp:cNvSpPr/>
      </dsp:nvSpPr>
      <dsp:spPr>
        <a:xfrm>
          <a:off x="0" y="93804"/>
          <a:ext cx="6900512" cy="130473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a:t>Hospitality and Hotel Industry is booming sector in Rajasthan. We have signed an MOU with Rajasthan Government to develop a Chain of Resorts in Rajasthan for premium tourists visiting Rajasthan. We have already taken first step by started construction of our first unit in </a:t>
          </a:r>
          <a:r>
            <a:rPr lang="en-US" sz="1500" kern="1200" dirty="0" err="1"/>
            <a:t>Chakshu</a:t>
          </a:r>
          <a:r>
            <a:rPr lang="en-US" sz="1500" kern="1200" dirty="0"/>
            <a:t>, </a:t>
          </a:r>
          <a:r>
            <a:rPr lang="en-US" sz="1500" kern="1200" dirty="0" err="1"/>
            <a:t>labana</a:t>
          </a:r>
          <a:r>
            <a:rPr lang="en-US" sz="1500" kern="1200" dirty="0"/>
            <a:t>, </a:t>
          </a:r>
          <a:r>
            <a:rPr lang="en-US" sz="1500" kern="1200" dirty="0" err="1"/>
            <a:t>Shivdaspura</a:t>
          </a:r>
          <a:r>
            <a:rPr lang="en-US" sz="1500" kern="1200" dirty="0"/>
            <a:t> in acres of land. </a:t>
          </a:r>
        </a:p>
      </dsp:txBody>
      <dsp:txXfrm>
        <a:off x="0" y="93804"/>
        <a:ext cx="6900512" cy="1304732"/>
      </dsp:txXfrm>
    </dsp:sp>
    <dsp:sp modelId="{752AD49E-68C2-E24C-BD83-F48B933B4435}">
      <dsp:nvSpPr>
        <dsp:cNvPr id="0" name=""/>
        <dsp:cNvSpPr/>
      </dsp:nvSpPr>
      <dsp:spPr>
        <a:xfrm>
          <a:off x="0" y="1441737"/>
          <a:ext cx="6900512" cy="1304732"/>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a:t>We have also started construction of new Food courts on highways of Rajasthan, first unit up and running in </a:t>
          </a:r>
          <a:r>
            <a:rPr lang="en-US" sz="1500" kern="1200" dirty="0" err="1"/>
            <a:t>Deoli</a:t>
          </a:r>
          <a:r>
            <a:rPr lang="en-US" sz="1500" kern="1200" dirty="0"/>
            <a:t>. we will also provide charging stations at all our food courts  </a:t>
          </a:r>
        </a:p>
      </dsp:txBody>
      <dsp:txXfrm>
        <a:off x="0" y="1441737"/>
        <a:ext cx="6900512" cy="1304732"/>
      </dsp:txXfrm>
    </dsp:sp>
    <dsp:sp modelId="{DDBC85D4-9351-C842-A09F-71F4EB5E9ED8}">
      <dsp:nvSpPr>
        <dsp:cNvPr id="0" name=""/>
        <dsp:cNvSpPr/>
      </dsp:nvSpPr>
      <dsp:spPr>
        <a:xfrm>
          <a:off x="0" y="2789670"/>
          <a:ext cx="6900512" cy="1304732"/>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a:t>There are plans to acquire small units in virgin tourist places of Rajasthan to give a pleasant and comfortable stay to the tourists visiting our state. After writing a success story here in Rajasthan we will duplicate the idea in other virgin destinations of rest of India. We have planned for virgin destinations because big players are not focusing this market. </a:t>
          </a:r>
        </a:p>
      </dsp:txBody>
      <dsp:txXfrm>
        <a:off x="0" y="2789670"/>
        <a:ext cx="6900512" cy="1304732"/>
      </dsp:txXfrm>
    </dsp:sp>
    <dsp:sp modelId="{8CE93381-840F-A448-B664-55316D9A80DA}">
      <dsp:nvSpPr>
        <dsp:cNvPr id="0" name=""/>
        <dsp:cNvSpPr/>
      </dsp:nvSpPr>
      <dsp:spPr>
        <a:xfrm>
          <a:off x="0" y="4137603"/>
          <a:ext cx="6900512" cy="130473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a:t>We will Also on the path of creating a Mobile application to bring all these destination under single platform and providing customized tour plans for Tourist. </a:t>
          </a:r>
        </a:p>
      </dsp:txBody>
      <dsp:txXfrm>
        <a:off x="0" y="4137603"/>
        <a:ext cx="6900512" cy="130473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F892AF1-16E0-6D45-9A52-E8EA5E42614B}">
      <dsp:nvSpPr>
        <dsp:cNvPr id="0" name=""/>
        <dsp:cNvSpPr/>
      </dsp:nvSpPr>
      <dsp:spPr>
        <a:xfrm>
          <a:off x="0" y="379253"/>
          <a:ext cx="6651253" cy="11169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Agriculture the highest contributor to the GDP of INDIA is shifting from traditional to the modern and technical farming. </a:t>
          </a:r>
          <a:r>
            <a:rPr lang="en-US" sz="1300" kern="1200" dirty="0" err="1"/>
            <a:t>Debock</a:t>
          </a:r>
          <a:r>
            <a:rPr lang="en-US" sz="1300" kern="1200" dirty="0"/>
            <a:t> is contributing a big part in this industry through there agriculture equipment manufacturing units. </a:t>
          </a:r>
        </a:p>
      </dsp:txBody>
      <dsp:txXfrm>
        <a:off x="0" y="379253"/>
        <a:ext cx="6651253" cy="1116984"/>
      </dsp:txXfrm>
    </dsp:sp>
    <dsp:sp modelId="{9C8447A6-FCDC-8142-88BD-2FB47F386EC2}">
      <dsp:nvSpPr>
        <dsp:cNvPr id="0" name=""/>
        <dsp:cNvSpPr/>
      </dsp:nvSpPr>
      <dsp:spPr>
        <a:xfrm>
          <a:off x="0" y="1533677"/>
          <a:ext cx="6651253" cy="1116984"/>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We have plans to come up with Manufacturing plants in all 7 divisional headquarters of Rajasthan, and to develop a strong distribution network with the help of C&amp; F and dealers at every district level. </a:t>
          </a:r>
        </a:p>
      </dsp:txBody>
      <dsp:txXfrm>
        <a:off x="0" y="1533677"/>
        <a:ext cx="6651253" cy="1116984"/>
      </dsp:txXfrm>
    </dsp:sp>
    <dsp:sp modelId="{36ABDD69-268B-7040-A4B6-72BE424A1965}">
      <dsp:nvSpPr>
        <dsp:cNvPr id="0" name=""/>
        <dsp:cNvSpPr/>
      </dsp:nvSpPr>
      <dsp:spPr>
        <a:xfrm>
          <a:off x="0" y="2688102"/>
          <a:ext cx="6651253" cy="111698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Since we have successful journey in the field of Agriculture equipment’s, Now one step ahead we have started an R&amp; D lab where experts are working on the grounds of identifying and designing special equipment's which will help farmers to shift towards Natural farming, which will save the earth from chemicals used in fertilizers and pesticides, this move will finally result in good health of masses and less numbers of diseases.</a:t>
          </a:r>
        </a:p>
      </dsp:txBody>
      <dsp:txXfrm>
        <a:off x="0" y="2688102"/>
        <a:ext cx="6651253" cy="1116984"/>
      </dsp:txXfrm>
    </dsp:sp>
    <dsp:sp modelId="{62E05ABE-1B3A-D24F-9D6D-D5AB42CB89D1}">
      <dsp:nvSpPr>
        <dsp:cNvPr id="0" name=""/>
        <dsp:cNvSpPr/>
      </dsp:nvSpPr>
      <dsp:spPr>
        <a:xfrm>
          <a:off x="0" y="3842526"/>
          <a:ext cx="6651253" cy="111698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As we spoke about natural farming, we will start tie-ups with NGO’s a and self-help groups to educate farmers in natural farming and to create an eco-system with help of applications where farmers will get all support right from training, equipment's, finance, buyers and cold storages.   </a:t>
          </a:r>
        </a:p>
      </dsp:txBody>
      <dsp:txXfrm>
        <a:off x="0" y="3842526"/>
        <a:ext cx="6651253" cy="111698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C34E6B-DA03-3944-8E02-74DF2C335753}">
      <dsp:nvSpPr>
        <dsp:cNvPr id="0" name=""/>
        <dsp:cNvSpPr/>
      </dsp:nvSpPr>
      <dsp:spPr>
        <a:xfrm>
          <a:off x="0" y="268182"/>
          <a:ext cx="6651253" cy="2368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Every business needs a strong Marketing and Sales team, with an experience of more than a decade in this field </a:t>
          </a:r>
          <a:r>
            <a:rPr lang="en-US" sz="2300" kern="1200" dirty="0" err="1"/>
            <a:t>Debock</a:t>
          </a:r>
          <a:r>
            <a:rPr lang="en-US" sz="2300" kern="1200" dirty="0"/>
            <a:t> where a bunch of experienced Sales professionals are working day-in and out will going to start supporting manufacturing businesses to increase their revenue numbers. </a:t>
          </a:r>
        </a:p>
      </dsp:txBody>
      <dsp:txXfrm>
        <a:off x="0" y="268182"/>
        <a:ext cx="6651253" cy="2368080"/>
      </dsp:txXfrm>
    </dsp:sp>
    <dsp:sp modelId="{F2C6BFFA-043A-1B44-A91D-D9228A4042B4}">
      <dsp:nvSpPr>
        <dsp:cNvPr id="0" name=""/>
        <dsp:cNvSpPr/>
      </dsp:nvSpPr>
      <dsp:spPr>
        <a:xfrm>
          <a:off x="0" y="2702502"/>
          <a:ext cx="6651253" cy="23680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t>Debock will aquire equity in the business having a strong business model and with the help of existing team will generate additional revenue for the aquired businesses which will finally result into the additional top line and bottom lines for debock and lucrative returns for the investors. </a:t>
          </a:r>
        </a:p>
      </dsp:txBody>
      <dsp:txXfrm>
        <a:off x="0" y="2702502"/>
        <a:ext cx="6651253" cy="236808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36B549-2A92-2240-B7BB-F056B77C8D39}">
      <dsp:nvSpPr>
        <dsp:cNvPr id="0" name=""/>
        <dsp:cNvSpPr/>
      </dsp:nvSpPr>
      <dsp:spPr>
        <a:xfrm>
          <a:off x="0" y="605593"/>
          <a:ext cx="6478587" cy="15590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a:t>Thank you </a:t>
          </a:r>
        </a:p>
      </dsp:txBody>
      <dsp:txXfrm>
        <a:off x="0" y="605593"/>
        <a:ext cx="6478587" cy="1559025"/>
      </dsp:txXfrm>
    </dsp:sp>
    <dsp:sp modelId="{3A48DF26-FB72-4245-ABF3-79A7A651429C}">
      <dsp:nvSpPr>
        <dsp:cNvPr id="0" name=""/>
        <dsp:cNvSpPr/>
      </dsp:nvSpPr>
      <dsp:spPr>
        <a:xfrm>
          <a:off x="0" y="2351819"/>
          <a:ext cx="6478587" cy="15590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a:t>Contact Details: </a:t>
          </a:r>
        </a:p>
      </dsp:txBody>
      <dsp:txXfrm>
        <a:off x="0" y="2351819"/>
        <a:ext cx="6478587" cy="155902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FB8883-34E1-8142-BA74-BBDAA2B2926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FD0AAA2A-EBDC-0F4D-97CA-7863606936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31BB0D13-79C0-8F4D-BF35-F2CC77141FBF}"/>
              </a:ext>
            </a:extLst>
          </p:cNvPr>
          <p:cNvSpPr>
            <a:spLocks noGrp="1"/>
          </p:cNvSpPr>
          <p:nvPr>
            <p:ph type="dt" sz="half" idx="10"/>
          </p:nvPr>
        </p:nvSpPr>
        <p:spPr/>
        <p:txBody>
          <a:bodyPr/>
          <a:lstStyle/>
          <a:p>
            <a:fld id="{3DAAF9CE-6397-5444-8CAF-68BB6310A53F}" type="datetimeFigureOut">
              <a:rPr lang="en-US" smtClean="0"/>
              <a:pPr/>
              <a:t>6/20/2022</a:t>
            </a:fld>
            <a:endParaRPr lang="en-US"/>
          </a:p>
        </p:txBody>
      </p:sp>
      <p:sp>
        <p:nvSpPr>
          <p:cNvPr id="5" name="Footer Placeholder 4">
            <a:extLst>
              <a:ext uri="{FF2B5EF4-FFF2-40B4-BE49-F238E27FC236}">
                <a16:creationId xmlns:a16="http://schemas.microsoft.com/office/drawing/2014/main" xmlns="" id="{C6DEBCC6-EF27-F346-B9C3-92CA6994E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3B0BCA-C9D4-7D4A-B35C-A9A875AD1E0F}"/>
              </a:ext>
            </a:extLst>
          </p:cNvPr>
          <p:cNvSpPr>
            <a:spLocks noGrp="1"/>
          </p:cNvSpPr>
          <p:nvPr>
            <p:ph type="sldNum" sz="quarter" idx="12"/>
          </p:nvPr>
        </p:nvSpPr>
        <p:spPr/>
        <p:txBody>
          <a:body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242998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C2677F-FB87-7348-AB74-308AB25187F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BCF8D26D-0A2E-1D4D-8BCA-52935AF15B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B812F957-ABA9-A543-99CF-03262A0E9923}"/>
              </a:ext>
            </a:extLst>
          </p:cNvPr>
          <p:cNvSpPr>
            <a:spLocks noGrp="1"/>
          </p:cNvSpPr>
          <p:nvPr>
            <p:ph type="dt" sz="half" idx="10"/>
          </p:nvPr>
        </p:nvSpPr>
        <p:spPr/>
        <p:txBody>
          <a:bodyPr/>
          <a:lstStyle/>
          <a:p>
            <a:fld id="{3DAAF9CE-6397-5444-8CAF-68BB6310A53F}" type="datetimeFigureOut">
              <a:rPr lang="en-US" smtClean="0"/>
              <a:pPr/>
              <a:t>6/20/2022</a:t>
            </a:fld>
            <a:endParaRPr lang="en-US"/>
          </a:p>
        </p:txBody>
      </p:sp>
      <p:sp>
        <p:nvSpPr>
          <p:cNvPr id="5" name="Footer Placeholder 4">
            <a:extLst>
              <a:ext uri="{FF2B5EF4-FFF2-40B4-BE49-F238E27FC236}">
                <a16:creationId xmlns:a16="http://schemas.microsoft.com/office/drawing/2014/main" xmlns="" id="{C92DC836-D444-4244-818A-52CD3A57A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902D74-3B3E-8347-B577-E1981D3D726F}"/>
              </a:ext>
            </a:extLst>
          </p:cNvPr>
          <p:cNvSpPr>
            <a:spLocks noGrp="1"/>
          </p:cNvSpPr>
          <p:nvPr>
            <p:ph type="sldNum" sz="quarter" idx="12"/>
          </p:nvPr>
        </p:nvSpPr>
        <p:spPr/>
        <p:txBody>
          <a:body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746696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849B02B-04B8-C744-824F-5B331567861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3CE3BBFC-A190-464D-BCDF-63815558EB2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6979CC82-043C-D348-96DA-A97B92EA51F9}"/>
              </a:ext>
            </a:extLst>
          </p:cNvPr>
          <p:cNvSpPr>
            <a:spLocks noGrp="1"/>
          </p:cNvSpPr>
          <p:nvPr>
            <p:ph type="dt" sz="half" idx="10"/>
          </p:nvPr>
        </p:nvSpPr>
        <p:spPr/>
        <p:txBody>
          <a:bodyPr/>
          <a:lstStyle/>
          <a:p>
            <a:fld id="{3DAAF9CE-6397-5444-8CAF-68BB6310A53F}" type="datetimeFigureOut">
              <a:rPr lang="en-US" smtClean="0"/>
              <a:pPr/>
              <a:t>6/20/2022</a:t>
            </a:fld>
            <a:endParaRPr lang="en-US"/>
          </a:p>
        </p:txBody>
      </p:sp>
      <p:sp>
        <p:nvSpPr>
          <p:cNvPr id="5" name="Footer Placeholder 4">
            <a:extLst>
              <a:ext uri="{FF2B5EF4-FFF2-40B4-BE49-F238E27FC236}">
                <a16:creationId xmlns:a16="http://schemas.microsoft.com/office/drawing/2014/main" xmlns="" id="{8F632ADB-D035-FA41-A74B-E34DF95B4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2C7FD72-99D9-384F-8FD3-4C1F985BA339}"/>
              </a:ext>
            </a:extLst>
          </p:cNvPr>
          <p:cNvSpPr>
            <a:spLocks noGrp="1"/>
          </p:cNvSpPr>
          <p:nvPr>
            <p:ph type="sldNum" sz="quarter" idx="12"/>
          </p:nvPr>
        </p:nvSpPr>
        <p:spPr/>
        <p:txBody>
          <a:body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404721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64014-AEA0-CB4E-BC85-95B67794DA5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AEE17109-4255-0D40-B380-57DDA5B854B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3B093A83-C588-5C4E-92F0-D862122E6E8C}"/>
              </a:ext>
            </a:extLst>
          </p:cNvPr>
          <p:cNvSpPr>
            <a:spLocks noGrp="1"/>
          </p:cNvSpPr>
          <p:nvPr>
            <p:ph type="dt" sz="half" idx="10"/>
          </p:nvPr>
        </p:nvSpPr>
        <p:spPr/>
        <p:txBody>
          <a:bodyPr/>
          <a:lstStyle/>
          <a:p>
            <a:fld id="{3DAAF9CE-6397-5444-8CAF-68BB6310A53F}" type="datetimeFigureOut">
              <a:rPr lang="en-US" smtClean="0"/>
              <a:pPr/>
              <a:t>6/20/2022</a:t>
            </a:fld>
            <a:endParaRPr lang="en-US"/>
          </a:p>
        </p:txBody>
      </p:sp>
      <p:sp>
        <p:nvSpPr>
          <p:cNvPr id="5" name="Footer Placeholder 4">
            <a:extLst>
              <a:ext uri="{FF2B5EF4-FFF2-40B4-BE49-F238E27FC236}">
                <a16:creationId xmlns:a16="http://schemas.microsoft.com/office/drawing/2014/main" xmlns="" id="{87A5FF0F-BFB9-4548-96CA-70D29B8D7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39ACB0-B698-C240-AB92-8C0043AA0ED2}"/>
              </a:ext>
            </a:extLst>
          </p:cNvPr>
          <p:cNvSpPr>
            <a:spLocks noGrp="1"/>
          </p:cNvSpPr>
          <p:nvPr>
            <p:ph type="sldNum" sz="quarter" idx="12"/>
          </p:nvPr>
        </p:nvSpPr>
        <p:spPr/>
        <p:txBody>
          <a:body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273908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DCAEB-B31D-304E-92C7-0DA27C7450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C1DEE400-1AB3-E546-96F5-94B2E2F96B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0D367C18-A694-BC4D-A7EB-89582D5499F0}"/>
              </a:ext>
            </a:extLst>
          </p:cNvPr>
          <p:cNvSpPr>
            <a:spLocks noGrp="1"/>
          </p:cNvSpPr>
          <p:nvPr>
            <p:ph type="dt" sz="half" idx="10"/>
          </p:nvPr>
        </p:nvSpPr>
        <p:spPr/>
        <p:txBody>
          <a:bodyPr/>
          <a:lstStyle/>
          <a:p>
            <a:fld id="{3DAAF9CE-6397-5444-8CAF-68BB6310A53F}" type="datetimeFigureOut">
              <a:rPr lang="en-US" smtClean="0"/>
              <a:pPr/>
              <a:t>6/20/2022</a:t>
            </a:fld>
            <a:endParaRPr lang="en-US"/>
          </a:p>
        </p:txBody>
      </p:sp>
      <p:sp>
        <p:nvSpPr>
          <p:cNvPr id="5" name="Footer Placeholder 4">
            <a:extLst>
              <a:ext uri="{FF2B5EF4-FFF2-40B4-BE49-F238E27FC236}">
                <a16:creationId xmlns:a16="http://schemas.microsoft.com/office/drawing/2014/main" xmlns="" id="{76840046-996E-6D4D-8360-47BC2F2EF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FFEFA2-144E-194F-BAFF-7E6A9AF62332}"/>
              </a:ext>
            </a:extLst>
          </p:cNvPr>
          <p:cNvSpPr>
            <a:spLocks noGrp="1"/>
          </p:cNvSpPr>
          <p:nvPr>
            <p:ph type="sldNum" sz="quarter" idx="12"/>
          </p:nvPr>
        </p:nvSpPr>
        <p:spPr/>
        <p:txBody>
          <a:body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2527437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16BFCE-2367-B047-A537-DB4AD3E367E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AD9F250E-D10C-B04F-84A5-C8CB68EE526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F4A9878A-49F1-D34E-A833-A117D832E16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055206CD-45C8-5D4D-9B47-7E2C8A545EA4}"/>
              </a:ext>
            </a:extLst>
          </p:cNvPr>
          <p:cNvSpPr>
            <a:spLocks noGrp="1"/>
          </p:cNvSpPr>
          <p:nvPr>
            <p:ph type="dt" sz="half" idx="10"/>
          </p:nvPr>
        </p:nvSpPr>
        <p:spPr/>
        <p:txBody>
          <a:bodyPr/>
          <a:lstStyle/>
          <a:p>
            <a:fld id="{3DAAF9CE-6397-5444-8CAF-68BB6310A53F}" type="datetimeFigureOut">
              <a:rPr lang="en-US" smtClean="0"/>
              <a:pPr/>
              <a:t>6/20/2022</a:t>
            </a:fld>
            <a:endParaRPr lang="en-US"/>
          </a:p>
        </p:txBody>
      </p:sp>
      <p:sp>
        <p:nvSpPr>
          <p:cNvPr id="6" name="Footer Placeholder 5">
            <a:extLst>
              <a:ext uri="{FF2B5EF4-FFF2-40B4-BE49-F238E27FC236}">
                <a16:creationId xmlns:a16="http://schemas.microsoft.com/office/drawing/2014/main" xmlns="" id="{7E32AE87-DF18-834E-B56F-8B7C62FDF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F8D4C08-D42B-FE46-81D2-87E2224B670C}"/>
              </a:ext>
            </a:extLst>
          </p:cNvPr>
          <p:cNvSpPr>
            <a:spLocks noGrp="1"/>
          </p:cNvSpPr>
          <p:nvPr>
            <p:ph type="sldNum" sz="quarter" idx="12"/>
          </p:nvPr>
        </p:nvSpPr>
        <p:spPr/>
        <p:txBody>
          <a:body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75443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6D64D2-03C3-1F49-B11B-EDCB7D67BC6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4C1E0074-0278-B540-BFFB-70E66E6925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5C50233F-F360-3945-A564-D31C4DA1A04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8C98F52C-C8C1-2C40-B1DB-AAD49BE070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1433CFC7-6CE1-6743-B351-1CF45180E3B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597E4320-82FB-C94B-80D5-55A3FB9E09CA}"/>
              </a:ext>
            </a:extLst>
          </p:cNvPr>
          <p:cNvSpPr>
            <a:spLocks noGrp="1"/>
          </p:cNvSpPr>
          <p:nvPr>
            <p:ph type="dt" sz="half" idx="10"/>
          </p:nvPr>
        </p:nvSpPr>
        <p:spPr/>
        <p:txBody>
          <a:bodyPr/>
          <a:lstStyle/>
          <a:p>
            <a:fld id="{3DAAF9CE-6397-5444-8CAF-68BB6310A53F}" type="datetimeFigureOut">
              <a:rPr lang="en-US" smtClean="0"/>
              <a:pPr/>
              <a:t>6/20/2022</a:t>
            </a:fld>
            <a:endParaRPr lang="en-US"/>
          </a:p>
        </p:txBody>
      </p:sp>
      <p:sp>
        <p:nvSpPr>
          <p:cNvPr id="8" name="Footer Placeholder 7">
            <a:extLst>
              <a:ext uri="{FF2B5EF4-FFF2-40B4-BE49-F238E27FC236}">
                <a16:creationId xmlns:a16="http://schemas.microsoft.com/office/drawing/2014/main" xmlns="" id="{270E21D5-2792-CD46-83D3-BF9D4BBF96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F8002F1-8980-6048-91EB-2DDCA7614064}"/>
              </a:ext>
            </a:extLst>
          </p:cNvPr>
          <p:cNvSpPr>
            <a:spLocks noGrp="1"/>
          </p:cNvSpPr>
          <p:nvPr>
            <p:ph type="sldNum" sz="quarter" idx="12"/>
          </p:nvPr>
        </p:nvSpPr>
        <p:spPr/>
        <p:txBody>
          <a:body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40143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B08300-69E8-274A-AF98-BF3969918E8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6D50FDF3-2931-904F-902F-0D753EEDE287}"/>
              </a:ext>
            </a:extLst>
          </p:cNvPr>
          <p:cNvSpPr>
            <a:spLocks noGrp="1"/>
          </p:cNvSpPr>
          <p:nvPr>
            <p:ph type="dt" sz="half" idx="10"/>
          </p:nvPr>
        </p:nvSpPr>
        <p:spPr/>
        <p:txBody>
          <a:bodyPr/>
          <a:lstStyle/>
          <a:p>
            <a:fld id="{3DAAF9CE-6397-5444-8CAF-68BB6310A53F}" type="datetimeFigureOut">
              <a:rPr lang="en-US" smtClean="0"/>
              <a:pPr/>
              <a:t>6/20/2022</a:t>
            </a:fld>
            <a:endParaRPr lang="en-US"/>
          </a:p>
        </p:txBody>
      </p:sp>
      <p:sp>
        <p:nvSpPr>
          <p:cNvPr id="4" name="Footer Placeholder 3">
            <a:extLst>
              <a:ext uri="{FF2B5EF4-FFF2-40B4-BE49-F238E27FC236}">
                <a16:creationId xmlns:a16="http://schemas.microsoft.com/office/drawing/2014/main" xmlns="" id="{F5D044F3-A624-4143-AA0D-6F128DC5DE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54B19C6-F084-F64B-8141-721E596EA349}"/>
              </a:ext>
            </a:extLst>
          </p:cNvPr>
          <p:cNvSpPr>
            <a:spLocks noGrp="1"/>
          </p:cNvSpPr>
          <p:nvPr>
            <p:ph type="sldNum" sz="quarter" idx="12"/>
          </p:nvPr>
        </p:nvSpPr>
        <p:spPr/>
        <p:txBody>
          <a:body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107868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4EE9244-236D-CC40-9540-2450A27E7ACD}"/>
              </a:ext>
            </a:extLst>
          </p:cNvPr>
          <p:cNvSpPr>
            <a:spLocks noGrp="1"/>
          </p:cNvSpPr>
          <p:nvPr>
            <p:ph type="dt" sz="half" idx="10"/>
          </p:nvPr>
        </p:nvSpPr>
        <p:spPr/>
        <p:txBody>
          <a:bodyPr/>
          <a:lstStyle/>
          <a:p>
            <a:fld id="{3DAAF9CE-6397-5444-8CAF-68BB6310A53F}" type="datetimeFigureOut">
              <a:rPr lang="en-US" smtClean="0"/>
              <a:pPr/>
              <a:t>6/20/2022</a:t>
            </a:fld>
            <a:endParaRPr lang="en-US"/>
          </a:p>
        </p:txBody>
      </p:sp>
      <p:sp>
        <p:nvSpPr>
          <p:cNvPr id="3" name="Footer Placeholder 2">
            <a:extLst>
              <a:ext uri="{FF2B5EF4-FFF2-40B4-BE49-F238E27FC236}">
                <a16:creationId xmlns:a16="http://schemas.microsoft.com/office/drawing/2014/main" xmlns="" id="{B5461024-D17B-9448-80CE-E701AD412E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5FA652C-65E6-034C-8076-9D2FFA2270D0}"/>
              </a:ext>
            </a:extLst>
          </p:cNvPr>
          <p:cNvSpPr>
            <a:spLocks noGrp="1"/>
          </p:cNvSpPr>
          <p:nvPr>
            <p:ph type="sldNum" sz="quarter" idx="12"/>
          </p:nvPr>
        </p:nvSpPr>
        <p:spPr/>
        <p:txBody>
          <a:body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251915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C9CAC3-81C1-5549-86DE-52126158653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2648528C-54D5-454E-B0F5-B90E16A8D1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C6D0D480-D861-F648-B1F3-69E000E3F5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EFA81B44-DF63-B746-B5FD-3D82B70EE86B}"/>
              </a:ext>
            </a:extLst>
          </p:cNvPr>
          <p:cNvSpPr>
            <a:spLocks noGrp="1"/>
          </p:cNvSpPr>
          <p:nvPr>
            <p:ph type="dt" sz="half" idx="10"/>
          </p:nvPr>
        </p:nvSpPr>
        <p:spPr/>
        <p:txBody>
          <a:bodyPr/>
          <a:lstStyle/>
          <a:p>
            <a:fld id="{3DAAF9CE-6397-5444-8CAF-68BB6310A53F}" type="datetimeFigureOut">
              <a:rPr lang="en-US" smtClean="0"/>
              <a:pPr/>
              <a:t>6/20/2022</a:t>
            </a:fld>
            <a:endParaRPr lang="en-US"/>
          </a:p>
        </p:txBody>
      </p:sp>
      <p:sp>
        <p:nvSpPr>
          <p:cNvPr id="6" name="Footer Placeholder 5">
            <a:extLst>
              <a:ext uri="{FF2B5EF4-FFF2-40B4-BE49-F238E27FC236}">
                <a16:creationId xmlns:a16="http://schemas.microsoft.com/office/drawing/2014/main" xmlns="" id="{36B1B57D-2109-5744-9F16-2A8AFEF45C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32AF5C9-ABE0-BA4E-8473-2390BFC66DEC}"/>
              </a:ext>
            </a:extLst>
          </p:cNvPr>
          <p:cNvSpPr>
            <a:spLocks noGrp="1"/>
          </p:cNvSpPr>
          <p:nvPr>
            <p:ph type="sldNum" sz="quarter" idx="12"/>
          </p:nvPr>
        </p:nvSpPr>
        <p:spPr/>
        <p:txBody>
          <a:body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347147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0AD611-2265-6C4F-8975-A0F3F705BD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37D23F25-5FAE-CF41-A0B0-DEA8F603E6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D4994E8-377D-CE4E-ACAF-3B24E6AB8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37E7C425-F2F9-5640-8911-37A9F0340EDE}"/>
              </a:ext>
            </a:extLst>
          </p:cNvPr>
          <p:cNvSpPr>
            <a:spLocks noGrp="1"/>
          </p:cNvSpPr>
          <p:nvPr>
            <p:ph type="dt" sz="half" idx="10"/>
          </p:nvPr>
        </p:nvSpPr>
        <p:spPr/>
        <p:txBody>
          <a:bodyPr/>
          <a:lstStyle/>
          <a:p>
            <a:fld id="{3DAAF9CE-6397-5444-8CAF-68BB6310A53F}" type="datetimeFigureOut">
              <a:rPr lang="en-US" smtClean="0"/>
              <a:pPr/>
              <a:t>6/20/2022</a:t>
            </a:fld>
            <a:endParaRPr lang="en-US"/>
          </a:p>
        </p:txBody>
      </p:sp>
      <p:sp>
        <p:nvSpPr>
          <p:cNvPr id="6" name="Footer Placeholder 5">
            <a:extLst>
              <a:ext uri="{FF2B5EF4-FFF2-40B4-BE49-F238E27FC236}">
                <a16:creationId xmlns:a16="http://schemas.microsoft.com/office/drawing/2014/main" xmlns="" id="{19118811-5882-B243-A648-1C0686DE1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E2062DF-58C1-6843-A181-F38B55F875D0}"/>
              </a:ext>
            </a:extLst>
          </p:cNvPr>
          <p:cNvSpPr>
            <a:spLocks noGrp="1"/>
          </p:cNvSpPr>
          <p:nvPr>
            <p:ph type="sldNum" sz="quarter" idx="12"/>
          </p:nvPr>
        </p:nvSpPr>
        <p:spPr/>
        <p:txBody>
          <a:body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71721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E1C699-2AA2-4345-8192-6BD1FE49C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31C2DA61-1DA2-C742-A25A-8423362FFE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5E0CF5B4-9121-D34E-9A62-766A0B2599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AF9CE-6397-5444-8CAF-68BB6310A53F}" type="datetimeFigureOut">
              <a:rPr lang="en-US" smtClean="0"/>
              <a:pPr/>
              <a:t>6/20/2022</a:t>
            </a:fld>
            <a:endParaRPr lang="en-US"/>
          </a:p>
        </p:txBody>
      </p:sp>
      <p:sp>
        <p:nvSpPr>
          <p:cNvPr id="5" name="Footer Placeholder 4">
            <a:extLst>
              <a:ext uri="{FF2B5EF4-FFF2-40B4-BE49-F238E27FC236}">
                <a16:creationId xmlns:a16="http://schemas.microsoft.com/office/drawing/2014/main" xmlns="" id="{CA050E65-092E-A54D-9189-DEAC3D3B5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372D68A-BB3A-C742-AD4D-91DC57B30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B494B-1156-4F43-8FE1-113C3AF4C669}" type="slidenum">
              <a:rPr lang="en-US" smtClean="0"/>
              <a:pPr/>
              <a:t>‹#›</a:t>
            </a:fld>
            <a:endParaRPr lang="en-US"/>
          </a:p>
        </p:txBody>
      </p:sp>
    </p:spTree>
    <p:extLst>
      <p:ext uri="{BB962C8B-B14F-4D97-AF65-F5344CB8AC3E}">
        <p14:creationId xmlns:p14="http://schemas.microsoft.com/office/powerpoint/2010/main" xmlns="" val="1181480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3">
            <a:extLst>
              <a:ext uri="{FF2B5EF4-FFF2-40B4-BE49-F238E27FC236}">
                <a16:creationId xmlns:a16="http://schemas.microsoft.com/office/drawing/2014/main" xmlns="" id="{D1942232-83D0-49E2-AF9B-1F97E3C1EF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5">
            <a:extLst>
              <a:ext uri="{FF2B5EF4-FFF2-40B4-BE49-F238E27FC236}">
                <a16:creationId xmlns:a16="http://schemas.microsoft.com/office/drawing/2014/main" xmlns="" id="{E9E70D72-6E23-4015-A4A6-85C120C191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7">
            <a:extLst>
              <a:ext uri="{FF2B5EF4-FFF2-40B4-BE49-F238E27FC236}">
                <a16:creationId xmlns:a16="http://schemas.microsoft.com/office/drawing/2014/main" xmlns="" id="{C28A977F-B603-4D81-B0FC-C8DE048A793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1"/>
            <a:ext cx="3362070" cy="2522848"/>
            <a:chOff x="-305" y="-1"/>
            <a:chExt cx="3832880" cy="2876136"/>
          </a:xfrm>
        </p:grpSpPr>
        <p:sp>
          <p:nvSpPr>
            <p:cNvPr id="33" name="Freeform: Shape 18">
              <a:extLst>
                <a:ext uri="{FF2B5EF4-FFF2-40B4-BE49-F238E27FC236}">
                  <a16:creationId xmlns:a16="http://schemas.microsoft.com/office/drawing/2014/main" xmlns="" id="{0183CE8C-E039-4B2F-A36E-5FD5CD5DE1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19">
              <a:extLst>
                <a:ext uri="{FF2B5EF4-FFF2-40B4-BE49-F238E27FC236}">
                  <a16:creationId xmlns:a16="http://schemas.microsoft.com/office/drawing/2014/main" xmlns="" id="{3EB77281-FAB4-40D0-B3F3-264EC4AB20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0">
              <a:extLst>
                <a:ext uri="{FF2B5EF4-FFF2-40B4-BE49-F238E27FC236}">
                  <a16:creationId xmlns:a16="http://schemas.microsoft.com/office/drawing/2014/main" xmlns="" id="{815E59F3-75FC-494F-8737-5F00A4964F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21">
              <a:extLst>
                <a:ext uri="{FF2B5EF4-FFF2-40B4-BE49-F238E27FC236}">
                  <a16:creationId xmlns:a16="http://schemas.microsoft.com/office/drawing/2014/main" xmlns="" id="{43ADDCFA-B066-4D79-AB71-062E66E58F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xmlns="" id="{2860CBFE-1F91-5244-8C7F-8FC03E3FC08A}"/>
              </a:ext>
            </a:extLst>
          </p:cNvPr>
          <p:cNvSpPr txBox="1"/>
          <p:nvPr/>
        </p:nvSpPr>
        <p:spPr>
          <a:xfrm>
            <a:off x="6354871" y="2827419"/>
            <a:ext cx="5029200" cy="322762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solidFill>
                  <a:schemeClr val="tx2"/>
                </a:solidFill>
              </a:rPr>
              <a:t>DEBOCK INDUSTRIES LIMITED </a:t>
            </a:r>
          </a:p>
        </p:txBody>
      </p:sp>
      <p:grpSp>
        <p:nvGrpSpPr>
          <p:cNvPr id="37" name="Group 23">
            <a:extLst>
              <a:ext uri="{FF2B5EF4-FFF2-40B4-BE49-F238E27FC236}">
                <a16:creationId xmlns:a16="http://schemas.microsoft.com/office/drawing/2014/main" xmlns="" id="{C78D9229-E61D-4FEE-8321-2F8B64A8CA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flipH="1">
            <a:off x="10186037" y="4852038"/>
            <a:ext cx="2151670" cy="1860256"/>
            <a:chOff x="-305" y="-4155"/>
            <a:chExt cx="2514948" cy="2174333"/>
          </a:xfrm>
        </p:grpSpPr>
        <p:sp>
          <p:nvSpPr>
            <p:cNvPr id="38" name="Freeform: Shape 24">
              <a:extLst>
                <a:ext uri="{FF2B5EF4-FFF2-40B4-BE49-F238E27FC236}">
                  <a16:creationId xmlns:a16="http://schemas.microsoft.com/office/drawing/2014/main" xmlns="" id="{1FDD3CCB-26A3-4D79-AEB6-7A60CF980D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25">
              <a:extLst>
                <a:ext uri="{FF2B5EF4-FFF2-40B4-BE49-F238E27FC236}">
                  <a16:creationId xmlns:a16="http://schemas.microsoft.com/office/drawing/2014/main" xmlns="" id="{E9AC4470-5113-4709-B29F-CDB937F254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26">
              <a:extLst>
                <a:ext uri="{FF2B5EF4-FFF2-40B4-BE49-F238E27FC236}">
                  <a16:creationId xmlns:a16="http://schemas.microsoft.com/office/drawing/2014/main" xmlns="" id="{3E0D146C-9DAB-421E-AE88-5F854BF3F7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27">
              <a:extLst>
                <a:ext uri="{FF2B5EF4-FFF2-40B4-BE49-F238E27FC236}">
                  <a16:creationId xmlns:a16="http://schemas.microsoft.com/office/drawing/2014/main" xmlns="" id="{12EB32A5-4408-4F6C-84B2-F9A908237A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xmlns="" id="{F39AF40F-EFE3-E84B-A238-8A4DF61D589B}"/>
              </a:ext>
            </a:extLst>
          </p:cNvPr>
          <p:cNvSpPr/>
          <p:nvPr/>
        </p:nvSpPr>
        <p:spPr>
          <a:xfrm>
            <a:off x="5767955" y="824210"/>
            <a:ext cx="341760" cy="923330"/>
          </a:xfrm>
          <a:prstGeom prst="rect">
            <a:avLst/>
          </a:prstGeom>
          <a:noFill/>
        </p:spPr>
        <p:txBody>
          <a:bodyPr wrap="none" lIns="91440" tIns="45720" rIns="91440" bIns="45720">
            <a:spAutoFit/>
          </a:bodyPr>
          <a:lstStyle/>
          <a:p>
            <a:pPr algn="ctr">
              <a:spcAft>
                <a:spcPts val="600"/>
              </a:spcAft>
            </a:pPr>
            <a:r>
              <a:rPr lang="en-GB" sz="5400" b="1" cap="none" spc="0">
                <a:ln w="6600">
                  <a:solidFill>
                    <a:schemeClr val="accent2"/>
                  </a:solidFill>
                  <a:prstDash val="solid"/>
                </a:ln>
                <a:solidFill>
                  <a:srgbClr val="FFFFFF"/>
                </a:solidFill>
                <a:effectLst>
                  <a:outerShdw dist="38100" dir="2700000" algn="tl" rotWithShape="0">
                    <a:schemeClr val="accent2"/>
                  </a:outerShdw>
                </a:effectLst>
              </a:rPr>
              <a:t> </a:t>
            </a:r>
          </a:p>
        </p:txBody>
      </p:sp>
      <p:sp>
        <p:nvSpPr>
          <p:cNvPr id="6" name="TextBox 5">
            <a:extLst>
              <a:ext uri="{FF2B5EF4-FFF2-40B4-BE49-F238E27FC236}">
                <a16:creationId xmlns:a16="http://schemas.microsoft.com/office/drawing/2014/main" xmlns="" id="{132D9997-677E-7443-AF7B-C0239A532292}"/>
              </a:ext>
            </a:extLst>
          </p:cNvPr>
          <p:cNvSpPr txBox="1"/>
          <p:nvPr/>
        </p:nvSpPr>
        <p:spPr>
          <a:xfrm>
            <a:off x="5429251" y="1746678"/>
            <a:ext cx="3514725" cy="369332"/>
          </a:xfrm>
          <a:prstGeom prst="rect">
            <a:avLst/>
          </a:prstGeom>
          <a:noFill/>
        </p:spPr>
        <p:txBody>
          <a:bodyPr wrap="square" rtlCol="0">
            <a:spAutoFit/>
          </a:bodyPr>
          <a:lstStyle/>
          <a:p>
            <a:pPr>
              <a:spcAft>
                <a:spcPts val="600"/>
              </a:spcAft>
            </a:pPr>
            <a:r>
              <a:rPr lang="en-US"/>
              <a:t> </a:t>
            </a:r>
          </a:p>
        </p:txBody>
      </p:sp>
      <p:pic>
        <p:nvPicPr>
          <p:cNvPr id="3" name="Picture 2" descr="A picture containing text, clipart&#10;&#10;Description automatically generated">
            <a:extLst>
              <a:ext uri="{FF2B5EF4-FFF2-40B4-BE49-F238E27FC236}">
                <a16:creationId xmlns:a16="http://schemas.microsoft.com/office/drawing/2014/main" xmlns="" id="{EB1DA926-4EC5-2148-AFD7-190DEABEFD23}"/>
              </a:ext>
            </a:extLst>
          </p:cNvPr>
          <p:cNvPicPr>
            <a:picLocks noChangeAspect="1"/>
          </p:cNvPicPr>
          <p:nvPr/>
        </p:nvPicPr>
        <p:blipFill>
          <a:blip r:embed="rId2"/>
          <a:stretch>
            <a:fillRect/>
          </a:stretch>
        </p:blipFill>
        <p:spPr>
          <a:xfrm>
            <a:off x="1628187" y="2024464"/>
            <a:ext cx="4669095" cy="1683936"/>
          </a:xfrm>
          <a:prstGeom prst="rect">
            <a:avLst/>
          </a:prstGeom>
        </p:spPr>
      </p:pic>
    </p:spTree>
    <p:extLst>
      <p:ext uri="{BB962C8B-B14F-4D97-AF65-F5344CB8AC3E}">
        <p14:creationId xmlns:p14="http://schemas.microsoft.com/office/powerpoint/2010/main" xmlns="" val="1163638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ky, outdoor, road, shore&#10;&#10;Description automatically generated">
            <a:extLst>
              <a:ext uri="{FF2B5EF4-FFF2-40B4-BE49-F238E27FC236}">
                <a16:creationId xmlns:a16="http://schemas.microsoft.com/office/drawing/2014/main" xmlns="" id="{47CDD1F1-C567-A24D-8FCC-F3C28D457A95}"/>
              </a:ext>
            </a:extLst>
          </p:cNvPr>
          <p:cNvPicPr>
            <a:picLocks noChangeAspect="1"/>
          </p:cNvPicPr>
          <p:nvPr/>
        </p:nvPicPr>
        <p:blipFill rotWithShape="1">
          <a:blip r:embed="rId2"/>
          <a:srcRect l="272" r="11156" b="2"/>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descr="A group of men cooking in a kitchen&#10;&#10;Description automatically generated with medium confidence">
            <a:extLst>
              <a:ext uri="{FF2B5EF4-FFF2-40B4-BE49-F238E27FC236}">
                <a16:creationId xmlns:a16="http://schemas.microsoft.com/office/drawing/2014/main" xmlns="" id="{0A453891-CADC-564B-AE48-D2072CC639F0}"/>
              </a:ext>
            </a:extLst>
          </p:cNvPr>
          <p:cNvPicPr>
            <a:picLocks noChangeAspect="1"/>
          </p:cNvPicPr>
          <p:nvPr/>
        </p:nvPicPr>
        <p:blipFill rotWithShape="1">
          <a:blip r:embed="rId3"/>
          <a:srcRect l="16545" r="21334"/>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xmlns="" val="585055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8DED6BC-9A3E-48D4-AD7C-A56D63F547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6B6E033A-DB2E-49B8-B600-B38E0C2802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extBox 1">
            <a:extLst>
              <a:ext uri="{FF2B5EF4-FFF2-40B4-BE49-F238E27FC236}">
                <a16:creationId xmlns:a16="http://schemas.microsoft.com/office/drawing/2014/main" xmlns="" id="{479F2DC2-4F95-5E4A-A4D7-82FAD1EE243C}"/>
              </a:ext>
            </a:extLst>
          </p:cNvPr>
          <p:cNvSpPr txBox="1"/>
          <p:nvPr/>
        </p:nvSpPr>
        <p:spPr>
          <a:xfrm>
            <a:off x="838201" y="710853"/>
            <a:ext cx="3864346" cy="549116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chemeClr val="tx1"/>
                </a:solidFill>
                <a:latin typeface="+mj-lt"/>
                <a:ea typeface="+mj-ea"/>
                <a:cs typeface="+mj-cs"/>
              </a:rPr>
              <a:t>Agriculture Equipment Manufacturing </a:t>
            </a:r>
          </a:p>
        </p:txBody>
      </p:sp>
      <p:graphicFrame>
        <p:nvGraphicFramePr>
          <p:cNvPr id="5" name="TextBox 2">
            <a:extLst>
              <a:ext uri="{FF2B5EF4-FFF2-40B4-BE49-F238E27FC236}">
                <a16:creationId xmlns:a16="http://schemas.microsoft.com/office/drawing/2014/main" xmlns="" id="{DDE359C3-F207-CA97-8216-7740EAE8F0F6}"/>
              </a:ext>
            </a:extLst>
          </p:cNvPr>
          <p:cNvGraphicFramePr/>
          <p:nvPr>
            <p:extLst>
              <p:ext uri="{D42A27DB-BD31-4B8C-83A1-F6EECF244321}">
                <p14:modId xmlns:p14="http://schemas.microsoft.com/office/powerpoint/2010/main" xmlns="" val="1245670556"/>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027622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854ECEBE-9353-406C-9313-02A517A310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xmlns="" id="{86806086-A782-4311-A63B-1A68574D8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xmlns="" id="{4EEA6194-44D4-EA48-A57F-C2C722237C4A}"/>
              </a:ext>
            </a:extLst>
          </p:cNvPr>
          <p:cNvPicPr>
            <a:picLocks noChangeAspect="1"/>
          </p:cNvPicPr>
          <p:nvPr/>
        </p:nvPicPr>
        <p:blipFill rotWithShape="1">
          <a:blip r:embed="rId2"/>
          <a:srcRect l="3490" r="21338" b="1"/>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4" name="Freeform: Shape 13">
            <a:extLst>
              <a:ext uri="{FF2B5EF4-FFF2-40B4-BE49-F238E27FC236}">
                <a16:creationId xmlns:a16="http://schemas.microsoft.com/office/drawing/2014/main" xmlns="" id="{CE71458B-DF80-43DF-9693-2EC3878ACA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xmlns="" id="{DE1994AC-22D1-4B48-9EDA-BE373E7045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picture containing furniture&#10;&#10;Description automatically generated">
            <a:extLst>
              <a:ext uri="{FF2B5EF4-FFF2-40B4-BE49-F238E27FC236}">
                <a16:creationId xmlns:a16="http://schemas.microsoft.com/office/drawing/2014/main" xmlns="" id="{CAF073BA-697D-6E45-AD38-90878648AC37}"/>
              </a:ext>
            </a:extLst>
          </p:cNvPr>
          <p:cNvPicPr>
            <a:picLocks noChangeAspect="1"/>
          </p:cNvPicPr>
          <p:nvPr/>
        </p:nvPicPr>
        <p:blipFill rotWithShape="1">
          <a:blip r:embed="rId3"/>
          <a:srcRect l="21077" r="9550"/>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8" name="Freeform: Shape 17">
            <a:extLst>
              <a:ext uri="{FF2B5EF4-FFF2-40B4-BE49-F238E27FC236}">
                <a16:creationId xmlns:a16="http://schemas.microsoft.com/office/drawing/2014/main" xmlns="" id="{22220111-5018-4EB7-A38B-79BD37F7C0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xmlns="" val="781532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ound, indoor, building&#10;&#10;Description automatically generated">
            <a:extLst>
              <a:ext uri="{FF2B5EF4-FFF2-40B4-BE49-F238E27FC236}">
                <a16:creationId xmlns:a16="http://schemas.microsoft.com/office/drawing/2014/main" xmlns="" id="{52055337-7557-0B43-BF03-58AF0C085DAE}"/>
              </a:ext>
            </a:extLst>
          </p:cNvPr>
          <p:cNvPicPr>
            <a:picLocks noChangeAspect="1"/>
          </p:cNvPicPr>
          <p:nvPr/>
        </p:nvPicPr>
        <p:blipFill rotWithShape="1">
          <a:blip r:embed="rId2"/>
          <a:srcRect b="15414"/>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xmlns=""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ground, floor, outdoor&#10;&#10;Description automatically generated">
            <a:extLst>
              <a:ext uri="{FF2B5EF4-FFF2-40B4-BE49-F238E27FC236}">
                <a16:creationId xmlns:a16="http://schemas.microsoft.com/office/drawing/2014/main" xmlns="" id="{2AEDDF13-DD6E-EE45-BD58-5FA471047E1E}"/>
              </a:ext>
            </a:extLst>
          </p:cNvPr>
          <p:cNvPicPr>
            <a:picLocks noChangeAspect="1"/>
          </p:cNvPicPr>
          <p:nvPr/>
        </p:nvPicPr>
        <p:blipFill rotWithShape="1">
          <a:blip r:embed="rId3"/>
          <a:srcRect l="22300" r="8527"/>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xmlns="" val="503057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ound, indoor, floor&#10;&#10;Description automatically generated">
            <a:extLst>
              <a:ext uri="{FF2B5EF4-FFF2-40B4-BE49-F238E27FC236}">
                <a16:creationId xmlns:a16="http://schemas.microsoft.com/office/drawing/2014/main" xmlns="" id="{F3F99FD3-1E51-4743-A063-7DDA837E782D}"/>
              </a:ext>
            </a:extLst>
          </p:cNvPr>
          <p:cNvPicPr>
            <a:picLocks noChangeAspect="1"/>
          </p:cNvPicPr>
          <p:nvPr/>
        </p:nvPicPr>
        <p:blipFill rotWithShape="1">
          <a:blip r:embed="rId2"/>
          <a:srcRect r="11428" b="2"/>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descr="A picture containing outdoor, sport, jumping, ramp&#10;&#10;Description automatically generated">
            <a:extLst>
              <a:ext uri="{FF2B5EF4-FFF2-40B4-BE49-F238E27FC236}">
                <a16:creationId xmlns:a16="http://schemas.microsoft.com/office/drawing/2014/main" xmlns="" id="{0FDE78EA-726B-4742-97E0-AF758F571C05}"/>
              </a:ext>
            </a:extLst>
          </p:cNvPr>
          <p:cNvPicPr>
            <a:picLocks noChangeAspect="1"/>
          </p:cNvPicPr>
          <p:nvPr/>
        </p:nvPicPr>
        <p:blipFill rotWithShape="1">
          <a:blip r:embed="rId3"/>
          <a:srcRect l="22114" r="15766"/>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xmlns="" val="3030860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C29D77F-7DAE-9445-ACF0-533D6B3F3448}"/>
              </a:ext>
            </a:extLst>
          </p:cNvPr>
          <p:cNvSpPr txBox="1"/>
          <p:nvPr/>
        </p:nvSpPr>
        <p:spPr>
          <a:xfrm>
            <a:off x="481013" y="3752849"/>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a:latin typeface="+mj-lt"/>
                <a:ea typeface="+mj-ea"/>
                <a:cs typeface="+mj-cs"/>
              </a:rPr>
              <a:t>Mining </a:t>
            </a:r>
          </a:p>
        </p:txBody>
      </p:sp>
      <p:pic>
        <p:nvPicPr>
          <p:cNvPr id="5" name="Picture 4" descr="Yellow and white truck">
            <a:extLst>
              <a:ext uri="{FF2B5EF4-FFF2-40B4-BE49-F238E27FC236}">
                <a16:creationId xmlns:a16="http://schemas.microsoft.com/office/drawing/2014/main" xmlns="" id="{D7E252D0-3D8E-47FC-795A-2EBB0C381BB5}"/>
              </a:ext>
            </a:extLst>
          </p:cNvPr>
          <p:cNvPicPr>
            <a:picLocks noChangeAspect="1"/>
          </p:cNvPicPr>
          <p:nvPr/>
        </p:nvPicPr>
        <p:blipFill rotWithShape="1">
          <a:blip r:embed="rId2"/>
          <a:srcRect t="22130" b="3227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xmlns="" id="{2C2B4E18-215D-6946-9D34-4161E1C8EF25}"/>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t>We are getting in new and very exciting vertical of business, that is mining. We have already stared our journey in this direction with our first mines in Udaipur in ___ acres of land. Where we are extracting Marble.  </a:t>
            </a:r>
          </a:p>
        </p:txBody>
      </p:sp>
    </p:spTree>
    <p:extLst>
      <p:ext uri="{BB962C8B-B14F-4D97-AF65-F5344CB8AC3E}">
        <p14:creationId xmlns:p14="http://schemas.microsoft.com/office/powerpoint/2010/main" xmlns="" val="2125397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sky, ground, dirt&#10;&#10;Description automatically generated">
            <a:extLst>
              <a:ext uri="{FF2B5EF4-FFF2-40B4-BE49-F238E27FC236}">
                <a16:creationId xmlns:a16="http://schemas.microsoft.com/office/drawing/2014/main" xmlns="" id="{305F334A-69DB-A04C-9B92-17E767796464}"/>
              </a:ext>
            </a:extLst>
          </p:cNvPr>
          <p:cNvPicPr>
            <a:picLocks noChangeAspect="1"/>
          </p:cNvPicPr>
          <p:nvPr/>
        </p:nvPicPr>
        <p:blipFill>
          <a:blip r:embed="rId2"/>
          <a:stretch>
            <a:fillRect/>
          </a:stretch>
        </p:blipFill>
        <p:spPr>
          <a:xfrm>
            <a:off x="643467" y="1667303"/>
            <a:ext cx="5294716" cy="3523392"/>
          </a:xfrm>
          <a:prstGeom prst="rect">
            <a:avLst/>
          </a:prstGeom>
        </p:spPr>
      </p:pic>
      <p:cxnSp>
        <p:nvCxnSpPr>
          <p:cNvPr id="14" name="Straight Connector 13">
            <a:extLst>
              <a:ext uri="{FF2B5EF4-FFF2-40B4-BE49-F238E27FC236}">
                <a16:creationId xmlns:a16="http://schemas.microsoft.com/office/drawing/2014/main" xmlns=""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rock, outdoor, transport, stone&#10;&#10;Description automatically generated">
            <a:extLst>
              <a:ext uri="{FF2B5EF4-FFF2-40B4-BE49-F238E27FC236}">
                <a16:creationId xmlns:a16="http://schemas.microsoft.com/office/drawing/2014/main" xmlns="" id="{8AB4016D-79C5-5C43-8D27-3737439D057A}"/>
              </a:ext>
            </a:extLst>
          </p:cNvPr>
          <p:cNvPicPr>
            <a:picLocks noChangeAspect="1"/>
          </p:cNvPicPr>
          <p:nvPr/>
        </p:nvPicPr>
        <p:blipFill>
          <a:blip r:embed="rId3"/>
          <a:stretch>
            <a:fillRect/>
          </a:stretch>
        </p:blipFill>
        <p:spPr>
          <a:xfrm>
            <a:off x="6253817" y="1595460"/>
            <a:ext cx="5294715" cy="3667080"/>
          </a:xfrm>
          <a:prstGeom prst="rect">
            <a:avLst/>
          </a:prstGeom>
        </p:spPr>
      </p:pic>
    </p:spTree>
    <p:extLst>
      <p:ext uri="{BB962C8B-B14F-4D97-AF65-F5344CB8AC3E}">
        <p14:creationId xmlns:p14="http://schemas.microsoft.com/office/powerpoint/2010/main" xmlns="" val="243098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high angle view of a canyon&#10;&#10;Description automatically generated with medium confidence">
            <a:extLst>
              <a:ext uri="{FF2B5EF4-FFF2-40B4-BE49-F238E27FC236}">
                <a16:creationId xmlns:a16="http://schemas.microsoft.com/office/drawing/2014/main" xmlns="" id="{4846D111-0A84-C24F-AA8C-5DA42FD2171D}"/>
              </a:ext>
            </a:extLst>
          </p:cNvPr>
          <p:cNvPicPr>
            <a:picLocks noChangeAspect="1"/>
          </p:cNvPicPr>
          <p:nvPr/>
        </p:nvPicPr>
        <p:blipFill rotWithShape="1">
          <a:blip r:embed="rId2"/>
          <a:srcRect t="7359" r="-1" b="14381"/>
          <a:stretch/>
        </p:blipFill>
        <p:spPr>
          <a:xfrm>
            <a:off x="5419264" y="3265080"/>
            <a:ext cx="6129269" cy="3592925"/>
          </a:xfrm>
          <a:prstGeom prst="rect">
            <a:avLst/>
          </a:prstGeom>
        </p:spPr>
      </p:pic>
      <p:pic>
        <p:nvPicPr>
          <p:cNvPr id="5" name="Picture 4" descr="A picture containing ground, outdoor, transport, power shovel&#10;&#10;Description automatically generated">
            <a:extLst>
              <a:ext uri="{FF2B5EF4-FFF2-40B4-BE49-F238E27FC236}">
                <a16:creationId xmlns:a16="http://schemas.microsoft.com/office/drawing/2014/main" xmlns="" id="{B7E793C2-55F9-BE49-A9A0-17FF2E786F56}"/>
              </a:ext>
            </a:extLst>
          </p:cNvPr>
          <p:cNvPicPr>
            <a:picLocks noChangeAspect="1"/>
          </p:cNvPicPr>
          <p:nvPr/>
        </p:nvPicPr>
        <p:blipFill rotWithShape="1">
          <a:blip r:embed="rId3"/>
          <a:srcRect r="6898"/>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20" name="Rectangle 9">
            <a:extLst>
              <a:ext uri="{FF2B5EF4-FFF2-40B4-BE49-F238E27FC236}">
                <a16:creationId xmlns:a16="http://schemas.microsoft.com/office/drawing/2014/main" xmlns="" id="{E97C36FC-DEAA-4DCA-B0AB-7F9357FA4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xmlns="" id="{278C38CD-A630-49FF-8417-6792A2B13F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47911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8DED6BC-9A3E-48D4-AD7C-A56D63F547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6B6E033A-DB2E-49B8-B600-B38E0C2802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extBox 1">
            <a:extLst>
              <a:ext uri="{FF2B5EF4-FFF2-40B4-BE49-F238E27FC236}">
                <a16:creationId xmlns:a16="http://schemas.microsoft.com/office/drawing/2014/main" xmlns="" id="{4EE9721F-B556-5543-BD6D-699B38AEBA71}"/>
              </a:ext>
            </a:extLst>
          </p:cNvPr>
          <p:cNvSpPr txBox="1"/>
          <p:nvPr/>
        </p:nvSpPr>
        <p:spPr>
          <a:xfrm>
            <a:off x="1000941" y="685801"/>
            <a:ext cx="3494859" cy="549116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tx1"/>
                </a:solidFill>
                <a:latin typeface="+mj-lt"/>
                <a:ea typeface="+mj-ea"/>
                <a:cs typeface="+mj-cs"/>
              </a:rPr>
              <a:t>Sales and Marketing</a:t>
            </a:r>
          </a:p>
        </p:txBody>
      </p:sp>
      <p:graphicFrame>
        <p:nvGraphicFramePr>
          <p:cNvPr id="6" name="TextBox 3">
            <a:extLst>
              <a:ext uri="{FF2B5EF4-FFF2-40B4-BE49-F238E27FC236}">
                <a16:creationId xmlns:a16="http://schemas.microsoft.com/office/drawing/2014/main" xmlns="" id="{88A1FFE5-9091-78AF-D4E4-22E95BCCC17C}"/>
              </a:ext>
            </a:extLst>
          </p:cNvPr>
          <p:cNvGraphicFramePr/>
          <p:nvPr>
            <p:extLst>
              <p:ext uri="{D42A27DB-BD31-4B8C-83A1-F6EECF244321}">
                <p14:modId xmlns:p14="http://schemas.microsoft.com/office/powerpoint/2010/main" xmlns="" val="3414091881"/>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853947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A3363022-C969-41E9-8EB2-E4C94908C1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D1AD6B3-BE88-4CEB-BA17-790657CC47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58F2D47A-4A8B-3D4B-8712-CF5E6B5E1D53}"/>
              </a:ext>
            </a:extLst>
          </p:cNvPr>
          <p:cNvSpPr txBox="1"/>
          <p:nvPr/>
        </p:nvSpPr>
        <p:spPr>
          <a:xfrm>
            <a:off x="6590662" y="4267832"/>
            <a:ext cx="4805996" cy="12971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chemeClr val="tx2"/>
                </a:solidFill>
                <a:latin typeface="+mj-lt"/>
                <a:ea typeface="+mj-ea"/>
                <a:cs typeface="+mj-cs"/>
              </a:rPr>
              <a:t>Our numbers speak for us</a:t>
            </a:r>
          </a:p>
        </p:txBody>
      </p:sp>
      <p:pic>
        <p:nvPicPr>
          <p:cNvPr id="7" name="Graphic 6" descr="Upward trend">
            <a:extLst>
              <a:ext uri="{FF2B5EF4-FFF2-40B4-BE49-F238E27FC236}">
                <a16:creationId xmlns:a16="http://schemas.microsoft.com/office/drawing/2014/main" xmlns="" id="{2D3BB6CB-294A-95AB-EB4C-33A331D390DC}"/>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xmlns="" id="{89D1390B-7E13-4B4F-9CB2-391063412E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xmlns="" id="{9E720206-AA49-4786-A932-A2650DE091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xmlns="" id="{C72F6EE6-EDE9-45A5-8F6D-02B9B7CB2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C093DC50-3BD7-46B1-A300-CD207E152F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xmlns="" id="{FE0FD3F6-AF77-2F46-9C7E-F478C4383131}"/>
              </a:ext>
            </a:extLst>
          </p:cNvPr>
          <p:cNvSpPr txBox="1"/>
          <p:nvPr/>
        </p:nvSpPr>
        <p:spPr>
          <a:xfrm>
            <a:off x="771525" y="1071562"/>
            <a:ext cx="5153025" cy="369332"/>
          </a:xfrm>
          <a:prstGeom prst="rect">
            <a:avLst/>
          </a:prstGeom>
          <a:noFill/>
        </p:spPr>
        <p:txBody>
          <a:bodyPr wrap="square" rtlCol="0">
            <a:spAutoFit/>
          </a:bodyPr>
          <a:lstStyle/>
          <a:p>
            <a:pPr>
              <a:spcAft>
                <a:spcPts val="600"/>
              </a:spcAft>
            </a:pPr>
            <a:r>
              <a:rPr lang="en-US" dirty="0"/>
              <a:t> </a:t>
            </a:r>
            <a:endParaRPr lang="en-US"/>
          </a:p>
        </p:txBody>
      </p:sp>
    </p:spTree>
    <p:extLst>
      <p:ext uri="{BB962C8B-B14F-4D97-AF65-F5344CB8AC3E}">
        <p14:creationId xmlns:p14="http://schemas.microsoft.com/office/powerpoint/2010/main" xmlns="" val="65497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4A89EE4F-4676-E941-94AD-2DB4B99C32B8}"/>
              </a:ext>
            </a:extLst>
          </p:cNvPr>
          <p:cNvSpPr txBox="1"/>
          <p:nvPr/>
        </p:nvSpPr>
        <p:spPr>
          <a:xfrm>
            <a:off x="484096" y="1012004"/>
            <a:ext cx="4225690" cy="479540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smtClean="0">
                <a:solidFill>
                  <a:srgbClr val="FFFFFF"/>
                </a:solidFill>
                <a:latin typeface="+mj-lt"/>
                <a:ea typeface="+mj-ea"/>
                <a:cs typeface="+mj-cs"/>
              </a:rPr>
              <a:t>INTRODUCTION</a:t>
            </a:r>
            <a:r>
              <a:rPr lang="en-US" sz="4400" kern="1200" dirty="0" smtClean="0">
                <a:solidFill>
                  <a:srgbClr val="FFFFFF"/>
                </a:solidFill>
                <a:latin typeface="+mj-lt"/>
                <a:ea typeface="+mj-ea"/>
                <a:cs typeface="+mj-cs"/>
              </a:rPr>
              <a:t> </a:t>
            </a:r>
            <a:endParaRPr lang="en-US" sz="4400" kern="1200" dirty="0">
              <a:solidFill>
                <a:srgbClr val="FFFFFF"/>
              </a:solidFill>
              <a:latin typeface="+mj-lt"/>
              <a:ea typeface="+mj-ea"/>
              <a:cs typeface="+mj-cs"/>
            </a:endParaRPr>
          </a:p>
        </p:txBody>
      </p:sp>
      <p:graphicFrame>
        <p:nvGraphicFramePr>
          <p:cNvPr id="5" name="TextBox 2">
            <a:extLst>
              <a:ext uri="{FF2B5EF4-FFF2-40B4-BE49-F238E27FC236}">
                <a16:creationId xmlns:a16="http://schemas.microsoft.com/office/drawing/2014/main" xmlns="" id="{62DB58BA-B48B-168D-73D0-F4288DD7CF36}"/>
              </a:ext>
            </a:extLst>
          </p:cNvPr>
          <p:cNvGraphicFramePr/>
          <p:nvPr>
            <p:extLst>
              <p:ext uri="{D42A27DB-BD31-4B8C-83A1-F6EECF244321}">
                <p14:modId xmlns:p14="http://schemas.microsoft.com/office/powerpoint/2010/main" xmlns="" val="390067803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952178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3E5FCF92-0C9D-C44E-BCB0-FC1D8F81A3D8}"/>
              </a:ext>
            </a:extLst>
          </p:cNvPr>
          <p:cNvGraphicFramePr>
            <a:graphicFrameLocks noGrp="1"/>
          </p:cNvGraphicFramePr>
          <p:nvPr>
            <p:extLst>
              <p:ext uri="{D42A27DB-BD31-4B8C-83A1-F6EECF244321}">
                <p14:modId xmlns:p14="http://schemas.microsoft.com/office/powerpoint/2010/main" xmlns="" val="2618779877"/>
              </p:ext>
            </p:extLst>
          </p:nvPr>
        </p:nvGraphicFramePr>
        <p:xfrm>
          <a:off x="685800" y="585788"/>
          <a:ext cx="10801352" cy="3554015"/>
        </p:xfrm>
        <a:graphic>
          <a:graphicData uri="http://schemas.openxmlformats.org/drawingml/2006/table">
            <a:tbl>
              <a:tblPr firstRow="1" bandRow="1">
                <a:tableStyleId>{5C22544A-7EE6-4342-B048-85BDC9FD1C3A}</a:tableStyleId>
              </a:tblPr>
              <a:tblGrid>
                <a:gridCol w="1350169">
                  <a:extLst>
                    <a:ext uri="{9D8B030D-6E8A-4147-A177-3AD203B41FA5}">
                      <a16:colId xmlns:a16="http://schemas.microsoft.com/office/drawing/2014/main" xmlns="" val="2600835954"/>
                    </a:ext>
                  </a:extLst>
                </a:gridCol>
                <a:gridCol w="1350169">
                  <a:extLst>
                    <a:ext uri="{9D8B030D-6E8A-4147-A177-3AD203B41FA5}">
                      <a16:colId xmlns:a16="http://schemas.microsoft.com/office/drawing/2014/main" xmlns="" val="3898897645"/>
                    </a:ext>
                  </a:extLst>
                </a:gridCol>
                <a:gridCol w="1350169">
                  <a:extLst>
                    <a:ext uri="{9D8B030D-6E8A-4147-A177-3AD203B41FA5}">
                      <a16:colId xmlns:a16="http://schemas.microsoft.com/office/drawing/2014/main" xmlns="" val="111026424"/>
                    </a:ext>
                  </a:extLst>
                </a:gridCol>
                <a:gridCol w="1350169">
                  <a:extLst>
                    <a:ext uri="{9D8B030D-6E8A-4147-A177-3AD203B41FA5}">
                      <a16:colId xmlns:a16="http://schemas.microsoft.com/office/drawing/2014/main" xmlns="" val="3590149785"/>
                    </a:ext>
                  </a:extLst>
                </a:gridCol>
                <a:gridCol w="1350169">
                  <a:extLst>
                    <a:ext uri="{9D8B030D-6E8A-4147-A177-3AD203B41FA5}">
                      <a16:colId xmlns:a16="http://schemas.microsoft.com/office/drawing/2014/main" xmlns="" val="3249484898"/>
                    </a:ext>
                  </a:extLst>
                </a:gridCol>
                <a:gridCol w="1350169">
                  <a:extLst>
                    <a:ext uri="{9D8B030D-6E8A-4147-A177-3AD203B41FA5}">
                      <a16:colId xmlns:a16="http://schemas.microsoft.com/office/drawing/2014/main" xmlns="" val="1332218554"/>
                    </a:ext>
                  </a:extLst>
                </a:gridCol>
                <a:gridCol w="1350169">
                  <a:extLst>
                    <a:ext uri="{9D8B030D-6E8A-4147-A177-3AD203B41FA5}">
                      <a16:colId xmlns:a16="http://schemas.microsoft.com/office/drawing/2014/main" xmlns="" val="3583915423"/>
                    </a:ext>
                  </a:extLst>
                </a:gridCol>
                <a:gridCol w="1350169">
                  <a:extLst>
                    <a:ext uri="{9D8B030D-6E8A-4147-A177-3AD203B41FA5}">
                      <a16:colId xmlns:a16="http://schemas.microsoft.com/office/drawing/2014/main" xmlns="" val="2304376221"/>
                    </a:ext>
                  </a:extLst>
                </a:gridCol>
              </a:tblGrid>
              <a:tr h="710803">
                <a:tc>
                  <a:txBody>
                    <a:bodyPr/>
                    <a:lstStyle/>
                    <a:p>
                      <a:r>
                        <a:rPr lang="en-US" dirty="0"/>
                        <a:t>Particulars</a:t>
                      </a:r>
                    </a:p>
                  </a:txBody>
                  <a:tcPr/>
                </a:tc>
                <a:tc>
                  <a:txBody>
                    <a:bodyPr/>
                    <a:lstStyle/>
                    <a:p>
                      <a:r>
                        <a:rPr lang="en-US" dirty="0"/>
                        <a:t>2014-15</a:t>
                      </a:r>
                    </a:p>
                  </a:txBody>
                  <a:tcPr/>
                </a:tc>
                <a:tc>
                  <a:txBody>
                    <a:bodyPr/>
                    <a:lstStyle/>
                    <a:p>
                      <a:r>
                        <a:rPr lang="en-US" dirty="0"/>
                        <a:t>2015-16</a:t>
                      </a:r>
                    </a:p>
                  </a:txBody>
                  <a:tcPr/>
                </a:tc>
                <a:tc>
                  <a:txBody>
                    <a:bodyPr/>
                    <a:lstStyle/>
                    <a:p>
                      <a:r>
                        <a:rPr lang="en-US" dirty="0"/>
                        <a:t>2016-17</a:t>
                      </a:r>
                    </a:p>
                  </a:txBody>
                  <a:tcPr/>
                </a:tc>
                <a:tc>
                  <a:txBody>
                    <a:bodyPr/>
                    <a:lstStyle/>
                    <a:p>
                      <a:r>
                        <a:rPr lang="en-US" dirty="0"/>
                        <a:t>2017-18</a:t>
                      </a:r>
                    </a:p>
                  </a:txBody>
                  <a:tcPr/>
                </a:tc>
                <a:tc>
                  <a:txBody>
                    <a:bodyPr/>
                    <a:lstStyle/>
                    <a:p>
                      <a:r>
                        <a:rPr lang="en-US" dirty="0"/>
                        <a:t>2018-19</a:t>
                      </a:r>
                    </a:p>
                  </a:txBody>
                  <a:tcPr/>
                </a:tc>
                <a:tc>
                  <a:txBody>
                    <a:bodyPr/>
                    <a:lstStyle/>
                    <a:p>
                      <a:r>
                        <a:rPr lang="en-US" dirty="0"/>
                        <a:t>2019-20</a:t>
                      </a:r>
                    </a:p>
                  </a:txBody>
                  <a:tcPr/>
                </a:tc>
                <a:tc>
                  <a:txBody>
                    <a:bodyPr/>
                    <a:lstStyle/>
                    <a:p>
                      <a:r>
                        <a:rPr lang="en-US" dirty="0"/>
                        <a:t>2020-21</a:t>
                      </a:r>
                    </a:p>
                  </a:txBody>
                  <a:tcPr/>
                </a:tc>
                <a:extLst>
                  <a:ext uri="{0D108BD9-81ED-4DB2-BD59-A6C34878D82A}">
                    <a16:rowId xmlns:a16="http://schemas.microsoft.com/office/drawing/2014/main" xmlns="" val="4188071499"/>
                  </a:ext>
                </a:extLst>
              </a:tr>
              <a:tr h="710803">
                <a:tc>
                  <a:txBody>
                    <a:bodyPr/>
                    <a:lstStyle/>
                    <a:p>
                      <a:r>
                        <a:rPr lang="en-US" dirty="0"/>
                        <a:t>Revenue</a:t>
                      </a:r>
                    </a:p>
                  </a:txBody>
                  <a:tcPr/>
                </a:tc>
                <a:tc>
                  <a:txBody>
                    <a:bodyPr/>
                    <a:lstStyle/>
                    <a:p>
                      <a:r>
                        <a:rPr lang="en-US" dirty="0"/>
                        <a:t>405</a:t>
                      </a:r>
                    </a:p>
                  </a:txBody>
                  <a:tcPr/>
                </a:tc>
                <a:tc>
                  <a:txBody>
                    <a:bodyPr/>
                    <a:lstStyle/>
                    <a:p>
                      <a:r>
                        <a:rPr lang="en-US" dirty="0"/>
                        <a:t>1016</a:t>
                      </a:r>
                    </a:p>
                  </a:txBody>
                  <a:tcPr/>
                </a:tc>
                <a:tc>
                  <a:txBody>
                    <a:bodyPr/>
                    <a:lstStyle/>
                    <a:p>
                      <a:r>
                        <a:rPr lang="en-US" dirty="0"/>
                        <a:t>1607</a:t>
                      </a:r>
                    </a:p>
                  </a:txBody>
                  <a:tcPr/>
                </a:tc>
                <a:tc>
                  <a:txBody>
                    <a:bodyPr/>
                    <a:lstStyle/>
                    <a:p>
                      <a:r>
                        <a:rPr lang="en-US" dirty="0"/>
                        <a:t>1758</a:t>
                      </a:r>
                    </a:p>
                  </a:txBody>
                  <a:tcPr/>
                </a:tc>
                <a:tc>
                  <a:txBody>
                    <a:bodyPr/>
                    <a:lstStyle/>
                    <a:p>
                      <a:r>
                        <a:rPr lang="en-US" dirty="0"/>
                        <a:t>2041</a:t>
                      </a:r>
                    </a:p>
                  </a:txBody>
                  <a:tcPr/>
                </a:tc>
                <a:tc>
                  <a:txBody>
                    <a:bodyPr/>
                    <a:lstStyle/>
                    <a:p>
                      <a:r>
                        <a:rPr lang="en-US" dirty="0"/>
                        <a:t>1870</a:t>
                      </a:r>
                    </a:p>
                  </a:txBody>
                  <a:tcPr/>
                </a:tc>
                <a:tc>
                  <a:txBody>
                    <a:bodyPr/>
                    <a:lstStyle/>
                    <a:p>
                      <a:r>
                        <a:rPr lang="en-US" dirty="0"/>
                        <a:t>3077</a:t>
                      </a:r>
                    </a:p>
                  </a:txBody>
                  <a:tcPr/>
                </a:tc>
                <a:extLst>
                  <a:ext uri="{0D108BD9-81ED-4DB2-BD59-A6C34878D82A}">
                    <a16:rowId xmlns:a16="http://schemas.microsoft.com/office/drawing/2014/main" xmlns="" val="4195771005"/>
                  </a:ext>
                </a:extLst>
              </a:tr>
              <a:tr h="710803">
                <a:tc>
                  <a:txBody>
                    <a:bodyPr/>
                    <a:lstStyle/>
                    <a:p>
                      <a:r>
                        <a:rPr lang="en-US" dirty="0"/>
                        <a:t>EBIDTA</a:t>
                      </a:r>
                    </a:p>
                  </a:txBody>
                  <a:tcPr/>
                </a:tc>
                <a:tc>
                  <a:txBody>
                    <a:bodyPr/>
                    <a:lstStyle/>
                    <a:p>
                      <a:r>
                        <a:rPr lang="en-US" dirty="0"/>
                        <a:t>33</a:t>
                      </a:r>
                    </a:p>
                  </a:txBody>
                  <a:tcPr/>
                </a:tc>
                <a:tc>
                  <a:txBody>
                    <a:bodyPr/>
                    <a:lstStyle/>
                    <a:p>
                      <a:r>
                        <a:rPr lang="en-US" dirty="0"/>
                        <a:t>86</a:t>
                      </a:r>
                    </a:p>
                  </a:txBody>
                  <a:tcPr/>
                </a:tc>
                <a:tc>
                  <a:txBody>
                    <a:bodyPr/>
                    <a:lstStyle/>
                    <a:p>
                      <a:r>
                        <a:rPr lang="en-US" dirty="0"/>
                        <a:t>74</a:t>
                      </a:r>
                    </a:p>
                  </a:txBody>
                  <a:tcPr/>
                </a:tc>
                <a:tc>
                  <a:txBody>
                    <a:bodyPr/>
                    <a:lstStyle/>
                    <a:p>
                      <a:r>
                        <a:rPr lang="en-US" dirty="0"/>
                        <a:t>172</a:t>
                      </a:r>
                    </a:p>
                  </a:txBody>
                  <a:tcPr/>
                </a:tc>
                <a:tc>
                  <a:txBody>
                    <a:bodyPr/>
                    <a:lstStyle/>
                    <a:p>
                      <a:r>
                        <a:rPr lang="en-US" dirty="0"/>
                        <a:t>189</a:t>
                      </a:r>
                    </a:p>
                  </a:txBody>
                  <a:tcPr/>
                </a:tc>
                <a:tc>
                  <a:txBody>
                    <a:bodyPr/>
                    <a:lstStyle/>
                    <a:p>
                      <a:r>
                        <a:rPr lang="en-US" dirty="0"/>
                        <a:t>166</a:t>
                      </a:r>
                    </a:p>
                  </a:txBody>
                  <a:tcPr/>
                </a:tc>
                <a:tc>
                  <a:txBody>
                    <a:bodyPr/>
                    <a:lstStyle/>
                    <a:p>
                      <a:r>
                        <a:rPr lang="en-US" dirty="0"/>
                        <a:t>426</a:t>
                      </a:r>
                    </a:p>
                  </a:txBody>
                  <a:tcPr/>
                </a:tc>
                <a:extLst>
                  <a:ext uri="{0D108BD9-81ED-4DB2-BD59-A6C34878D82A}">
                    <a16:rowId xmlns:a16="http://schemas.microsoft.com/office/drawing/2014/main" xmlns="" val="333862558"/>
                  </a:ext>
                </a:extLst>
              </a:tr>
              <a:tr h="710803">
                <a:tc>
                  <a:txBody>
                    <a:bodyPr/>
                    <a:lstStyle/>
                    <a:p>
                      <a:r>
                        <a:rPr lang="en-US" dirty="0"/>
                        <a:t>Surplus</a:t>
                      </a:r>
                    </a:p>
                  </a:txBody>
                  <a:tcPr/>
                </a:tc>
                <a:tc>
                  <a:txBody>
                    <a:bodyPr/>
                    <a:lstStyle/>
                    <a:p>
                      <a:r>
                        <a:rPr lang="en-US" dirty="0"/>
                        <a:t>4</a:t>
                      </a:r>
                    </a:p>
                  </a:txBody>
                  <a:tcPr/>
                </a:tc>
                <a:tc>
                  <a:txBody>
                    <a:bodyPr/>
                    <a:lstStyle/>
                    <a:p>
                      <a:r>
                        <a:rPr lang="en-US" dirty="0"/>
                        <a:t>11</a:t>
                      </a:r>
                    </a:p>
                  </a:txBody>
                  <a:tcPr/>
                </a:tc>
                <a:tc>
                  <a:txBody>
                    <a:bodyPr/>
                    <a:lstStyle/>
                    <a:p>
                      <a:r>
                        <a:rPr lang="en-US" dirty="0"/>
                        <a:t>63</a:t>
                      </a:r>
                    </a:p>
                  </a:txBody>
                  <a:tcPr/>
                </a:tc>
                <a:tc>
                  <a:txBody>
                    <a:bodyPr/>
                    <a:lstStyle/>
                    <a:p>
                      <a:r>
                        <a:rPr lang="en-US" dirty="0"/>
                        <a:t>1255</a:t>
                      </a:r>
                    </a:p>
                  </a:txBody>
                  <a:tcPr/>
                </a:tc>
                <a:tc>
                  <a:txBody>
                    <a:bodyPr/>
                    <a:lstStyle/>
                    <a:p>
                      <a:r>
                        <a:rPr lang="en-US" dirty="0"/>
                        <a:t>1432</a:t>
                      </a:r>
                    </a:p>
                  </a:txBody>
                  <a:tcPr/>
                </a:tc>
                <a:tc>
                  <a:txBody>
                    <a:bodyPr/>
                    <a:lstStyle/>
                    <a:p>
                      <a:r>
                        <a:rPr lang="en-US" dirty="0"/>
                        <a:t>1519</a:t>
                      </a:r>
                    </a:p>
                    <a:p>
                      <a:endParaRPr lang="en-US" dirty="0"/>
                    </a:p>
                  </a:txBody>
                  <a:tcPr/>
                </a:tc>
                <a:tc>
                  <a:txBody>
                    <a:bodyPr/>
                    <a:lstStyle/>
                    <a:p>
                      <a:r>
                        <a:rPr lang="en-US" dirty="0"/>
                        <a:t>1735</a:t>
                      </a:r>
                    </a:p>
                  </a:txBody>
                  <a:tcPr/>
                </a:tc>
                <a:extLst>
                  <a:ext uri="{0D108BD9-81ED-4DB2-BD59-A6C34878D82A}">
                    <a16:rowId xmlns:a16="http://schemas.microsoft.com/office/drawing/2014/main" xmlns="" val="598774253"/>
                  </a:ext>
                </a:extLst>
              </a:tr>
              <a:tr h="710803">
                <a:tc>
                  <a:txBody>
                    <a:bodyPr/>
                    <a:lstStyle/>
                    <a:p>
                      <a:r>
                        <a:rPr lang="en-US" dirty="0"/>
                        <a:t>Percentage increase </a:t>
                      </a:r>
                    </a:p>
                  </a:txBody>
                  <a:tcPr/>
                </a:tc>
                <a:tc>
                  <a:txBody>
                    <a:bodyPr/>
                    <a:lstStyle/>
                    <a:p>
                      <a:r>
                        <a:rPr lang="en-US" dirty="0"/>
                        <a:t>NA </a:t>
                      </a:r>
                    </a:p>
                  </a:txBody>
                  <a:tcPr/>
                </a:tc>
                <a:tc>
                  <a:txBody>
                    <a:bodyPr/>
                    <a:lstStyle/>
                    <a:p>
                      <a:r>
                        <a:rPr lang="en-US" dirty="0"/>
                        <a:t>160%</a:t>
                      </a:r>
                    </a:p>
                  </a:txBody>
                  <a:tcPr/>
                </a:tc>
                <a:tc>
                  <a:txBody>
                    <a:bodyPr/>
                    <a:lstStyle/>
                    <a:p>
                      <a:r>
                        <a:rPr lang="en-US" dirty="0"/>
                        <a:t>( 13 )%</a:t>
                      </a:r>
                    </a:p>
                  </a:txBody>
                  <a:tcPr/>
                </a:tc>
                <a:tc>
                  <a:txBody>
                    <a:bodyPr/>
                    <a:lstStyle/>
                    <a:p>
                      <a:r>
                        <a:rPr lang="en-US" dirty="0"/>
                        <a:t>132%</a:t>
                      </a:r>
                    </a:p>
                  </a:txBody>
                  <a:tcPr/>
                </a:tc>
                <a:tc>
                  <a:txBody>
                    <a:bodyPr/>
                    <a:lstStyle/>
                    <a:p>
                      <a:r>
                        <a:rPr lang="en-US" dirty="0"/>
                        <a:t>9.88%</a:t>
                      </a:r>
                    </a:p>
                  </a:txBody>
                  <a:tcPr/>
                </a:tc>
                <a:tc>
                  <a:txBody>
                    <a:bodyPr/>
                    <a:lstStyle/>
                    <a:p>
                      <a:r>
                        <a:rPr lang="en-US" dirty="0"/>
                        <a:t>(12.1 ) %</a:t>
                      </a:r>
                    </a:p>
                  </a:txBody>
                  <a:tcPr/>
                </a:tc>
                <a:tc>
                  <a:txBody>
                    <a:bodyPr/>
                    <a:lstStyle/>
                    <a:p>
                      <a:r>
                        <a:rPr lang="en-US" dirty="0"/>
                        <a:t>156%</a:t>
                      </a:r>
                    </a:p>
                  </a:txBody>
                  <a:tcPr/>
                </a:tc>
                <a:extLst>
                  <a:ext uri="{0D108BD9-81ED-4DB2-BD59-A6C34878D82A}">
                    <a16:rowId xmlns:a16="http://schemas.microsoft.com/office/drawing/2014/main" xmlns="" val="3236917596"/>
                  </a:ext>
                </a:extLst>
              </a:tr>
            </a:tbl>
          </a:graphicData>
        </a:graphic>
      </p:graphicFrame>
    </p:spTree>
    <p:extLst>
      <p:ext uri="{BB962C8B-B14F-4D97-AF65-F5344CB8AC3E}">
        <p14:creationId xmlns:p14="http://schemas.microsoft.com/office/powerpoint/2010/main" xmlns="" val="2625111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9E981B76-CA60-854B-8E0C-41FE5E3A546B}"/>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Market Cap </a:t>
            </a:r>
          </a:p>
        </p:txBody>
      </p:sp>
      <p:graphicFrame>
        <p:nvGraphicFramePr>
          <p:cNvPr id="4" name="Chart 3">
            <a:extLst>
              <a:ext uri="{FF2B5EF4-FFF2-40B4-BE49-F238E27FC236}">
                <a16:creationId xmlns:a16="http://schemas.microsoft.com/office/drawing/2014/main" xmlns="" id="{4CD14B2C-26B9-274A-B1E3-7841E686DF46}"/>
              </a:ext>
            </a:extLst>
          </p:cNvPr>
          <p:cNvGraphicFramePr/>
          <p:nvPr>
            <p:extLst>
              <p:ext uri="{D42A27DB-BD31-4B8C-83A1-F6EECF244321}">
                <p14:modId xmlns:p14="http://schemas.microsoft.com/office/powerpoint/2010/main" xmlns="" val="2592269309"/>
              </p:ext>
            </p:extLst>
          </p:nvPr>
        </p:nvGraphicFramePr>
        <p:xfrm>
          <a:off x="4777316" y="643466"/>
          <a:ext cx="6780700" cy="55687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16592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5A292AEA-2528-46C0-B426-95822B6141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D8B7B198-E4DF-43CD-AD8C-1998843237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 name="Freeform: Shape 10">
            <a:extLst>
              <a:ext uri="{FF2B5EF4-FFF2-40B4-BE49-F238E27FC236}">
                <a16:creationId xmlns:a16="http://schemas.microsoft.com/office/drawing/2014/main" xmlns="" id="{2BE67753-EA0E-4819-8D22-0B6600CF72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D76D63AC-0421-45EC-B383-E79A61A78C6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303402" y="3985"/>
            <a:ext cx="9772765" cy="6858000"/>
            <a:chOff x="1303402" y="36937"/>
            <a:chExt cx="9772765" cy="6858000"/>
          </a:xfrm>
          <a:solidFill>
            <a:schemeClr val="bg1">
              <a:alpha val="30000"/>
            </a:schemeClr>
          </a:solidFill>
        </p:grpSpPr>
        <p:sp>
          <p:nvSpPr>
            <p:cNvPr id="14" name="Freeform: Shape 13">
              <a:extLst>
                <a:ext uri="{FF2B5EF4-FFF2-40B4-BE49-F238E27FC236}">
                  <a16:creationId xmlns:a16="http://schemas.microsoft.com/office/drawing/2014/main" xmlns="" id="{B997A32E-7032-4107-9C8B-99DB59EDD5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xmlns="" id="{943BB27F-1470-42CA-91FF-D94BC691C8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xmlns="" id="{E997B002-17FD-47B3-A06A-76802FE15C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xmlns="" id="{E401EA35-9D2E-43B7-860F-EBB8A6C3E0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xmlns="" id="{F8C44827-3D81-4FF9-B4A5-5650D1B20A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xmlns="" id="{F613D97F-F6DF-4D32-AD91-209A80E7A2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xmlns="" id="{82B0ED5C-927D-4C5F-8F27-1B403820B9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extBox 1">
            <a:extLst>
              <a:ext uri="{FF2B5EF4-FFF2-40B4-BE49-F238E27FC236}">
                <a16:creationId xmlns:a16="http://schemas.microsoft.com/office/drawing/2014/main" xmlns="" id="{17FCFAAD-8E1B-4041-82D0-304AA8C36746}"/>
              </a:ext>
            </a:extLst>
          </p:cNvPr>
          <p:cNvSpPr txBox="1"/>
          <p:nvPr/>
        </p:nvSpPr>
        <p:spPr>
          <a:xfrm>
            <a:off x="3502731" y="1542402"/>
            <a:ext cx="5186842" cy="23879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kern="1200">
                <a:solidFill>
                  <a:schemeClr val="tx2"/>
                </a:solidFill>
                <a:latin typeface="+mj-lt"/>
                <a:ea typeface="+mj-ea"/>
                <a:cs typeface="+mj-cs"/>
              </a:rPr>
              <a:t>What experts talk about us </a:t>
            </a:r>
          </a:p>
        </p:txBody>
      </p:sp>
      <p:grpSp>
        <p:nvGrpSpPr>
          <p:cNvPr id="22" name="Group 21">
            <a:extLst>
              <a:ext uri="{FF2B5EF4-FFF2-40B4-BE49-F238E27FC236}">
                <a16:creationId xmlns:a16="http://schemas.microsoft.com/office/drawing/2014/main" xmlns="" id="{87F87F1B-42BA-4AC7-A4E2-41544DDB2CE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4155"/>
            <a:ext cx="2514948" cy="2174333"/>
            <a:chOff x="-305" y="-4155"/>
            <a:chExt cx="2514948" cy="2174333"/>
          </a:xfrm>
        </p:grpSpPr>
        <p:sp>
          <p:nvSpPr>
            <p:cNvPr id="23" name="Freeform: Shape 22">
              <a:extLst>
                <a:ext uri="{FF2B5EF4-FFF2-40B4-BE49-F238E27FC236}">
                  <a16:creationId xmlns:a16="http://schemas.microsoft.com/office/drawing/2014/main" xmlns="" id="{68B53067-4E48-4E71-A6A9-A8CAABAFBF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xmlns="" id="{06D1A0D3-4BB8-41D9-9CE7-2884C83F44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xmlns="" id="{81E20F06-3B09-4B89-A36B-AB8BFBCCA5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6" name="Freeform: Shape 25">
              <a:extLst>
                <a:ext uri="{FF2B5EF4-FFF2-40B4-BE49-F238E27FC236}">
                  <a16:creationId xmlns:a16="http://schemas.microsoft.com/office/drawing/2014/main" xmlns="" id="{DAE6C3D7-7D5B-4926-877D-45F117BB6B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xmlns="" id="{967346A5-7569-4F15-AB5D-BE3DADF192C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a:off x="9685727" y="4683666"/>
            <a:ext cx="2514948" cy="2174333"/>
            <a:chOff x="-305" y="-4155"/>
            <a:chExt cx="2514948" cy="2174333"/>
          </a:xfrm>
        </p:grpSpPr>
        <p:sp>
          <p:nvSpPr>
            <p:cNvPr id="29" name="Freeform: Shape 28">
              <a:extLst>
                <a:ext uri="{FF2B5EF4-FFF2-40B4-BE49-F238E27FC236}">
                  <a16:creationId xmlns:a16="http://schemas.microsoft.com/office/drawing/2014/main" xmlns="" id="{E1951533-A568-4765-AB1F-F71D9AFDEA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xmlns="" id="{A7214F52-4F3F-4C96-A62E-F1401D6C04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xmlns="" id="{023146A1-291C-4FA0-AB5B-EB04D42398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2" name="Freeform: Shape 31">
              <a:extLst>
                <a:ext uri="{FF2B5EF4-FFF2-40B4-BE49-F238E27FC236}">
                  <a16:creationId xmlns:a16="http://schemas.microsoft.com/office/drawing/2014/main" xmlns="" id="{62977932-2B03-4899-8306-5002CEE68E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3641631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xmlns="" id="{150BFBF4-FF60-1C44-966F-99D525F75F8A}"/>
              </a:ext>
            </a:extLst>
          </p:cNvPr>
          <p:cNvPicPr>
            <a:picLocks noChangeAspect="1"/>
          </p:cNvPicPr>
          <p:nvPr/>
        </p:nvPicPr>
        <p:blipFill>
          <a:blip r:embed="rId2"/>
          <a:stretch>
            <a:fillRect/>
          </a:stretch>
        </p:blipFill>
        <p:spPr>
          <a:xfrm>
            <a:off x="2185988" y="985242"/>
            <a:ext cx="9396412" cy="5872758"/>
          </a:xfrm>
          <a:prstGeom prst="rect">
            <a:avLst/>
          </a:prstGeom>
        </p:spPr>
      </p:pic>
      <p:sp>
        <p:nvSpPr>
          <p:cNvPr id="4" name="TextBox 3">
            <a:extLst>
              <a:ext uri="{FF2B5EF4-FFF2-40B4-BE49-F238E27FC236}">
                <a16:creationId xmlns:a16="http://schemas.microsoft.com/office/drawing/2014/main" xmlns="" id="{35058A21-A4A2-5D4A-953B-C4656B62ED8E}"/>
              </a:ext>
            </a:extLst>
          </p:cNvPr>
          <p:cNvSpPr txBox="1"/>
          <p:nvPr/>
        </p:nvSpPr>
        <p:spPr>
          <a:xfrm>
            <a:off x="542925" y="314325"/>
            <a:ext cx="3657600" cy="369332"/>
          </a:xfrm>
          <a:prstGeom prst="rect">
            <a:avLst/>
          </a:prstGeom>
          <a:noFill/>
        </p:spPr>
        <p:txBody>
          <a:bodyPr wrap="square" rtlCol="0">
            <a:spAutoFit/>
          </a:bodyPr>
          <a:lstStyle/>
          <a:p>
            <a:r>
              <a:rPr lang="en-US" dirty="0"/>
              <a:t>Economic Times </a:t>
            </a:r>
          </a:p>
        </p:txBody>
      </p:sp>
    </p:spTree>
    <p:extLst>
      <p:ext uri="{BB962C8B-B14F-4D97-AF65-F5344CB8AC3E}">
        <p14:creationId xmlns:p14="http://schemas.microsoft.com/office/powerpoint/2010/main" xmlns="" val="1254046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xmlns="" id="{3E069114-255F-9240-BC02-ABE6AB917202}"/>
              </a:ext>
            </a:extLst>
          </p:cNvPr>
          <p:cNvPicPr>
            <a:picLocks noChangeAspect="1"/>
          </p:cNvPicPr>
          <p:nvPr/>
        </p:nvPicPr>
        <p:blipFill>
          <a:blip r:embed="rId2"/>
          <a:stretch>
            <a:fillRect/>
          </a:stretch>
        </p:blipFill>
        <p:spPr>
          <a:xfrm>
            <a:off x="2026920" y="885824"/>
            <a:ext cx="9555480" cy="5972175"/>
          </a:xfrm>
          <a:prstGeom prst="rect">
            <a:avLst/>
          </a:prstGeom>
        </p:spPr>
      </p:pic>
      <p:sp>
        <p:nvSpPr>
          <p:cNvPr id="4" name="TextBox 3">
            <a:extLst>
              <a:ext uri="{FF2B5EF4-FFF2-40B4-BE49-F238E27FC236}">
                <a16:creationId xmlns:a16="http://schemas.microsoft.com/office/drawing/2014/main" xmlns="" id="{2B7443A6-B7C8-9445-8EDD-2E11D333BEC5}"/>
              </a:ext>
            </a:extLst>
          </p:cNvPr>
          <p:cNvSpPr txBox="1"/>
          <p:nvPr/>
        </p:nvSpPr>
        <p:spPr>
          <a:xfrm>
            <a:off x="400050" y="371475"/>
            <a:ext cx="4029075" cy="369332"/>
          </a:xfrm>
          <a:prstGeom prst="rect">
            <a:avLst/>
          </a:prstGeom>
          <a:noFill/>
        </p:spPr>
        <p:txBody>
          <a:bodyPr wrap="square" rtlCol="0">
            <a:spAutoFit/>
          </a:bodyPr>
          <a:lstStyle/>
          <a:p>
            <a:r>
              <a:rPr lang="en-US" dirty="0"/>
              <a:t>Business Standards</a:t>
            </a:r>
          </a:p>
        </p:txBody>
      </p:sp>
    </p:spTree>
    <p:extLst>
      <p:ext uri="{BB962C8B-B14F-4D97-AF65-F5344CB8AC3E}">
        <p14:creationId xmlns:p14="http://schemas.microsoft.com/office/powerpoint/2010/main" xmlns="" val="3131338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xmlns="" id="{2E7041D4-D9F9-AB4E-A786-F5179686DDAA}"/>
              </a:ext>
            </a:extLst>
          </p:cNvPr>
          <p:cNvPicPr>
            <a:picLocks noChangeAspect="1"/>
          </p:cNvPicPr>
          <p:nvPr/>
        </p:nvPicPr>
        <p:blipFill>
          <a:blip r:embed="rId2"/>
          <a:stretch>
            <a:fillRect/>
          </a:stretch>
        </p:blipFill>
        <p:spPr>
          <a:xfrm>
            <a:off x="1900238" y="806648"/>
            <a:ext cx="9682162" cy="6051351"/>
          </a:xfrm>
          <a:prstGeom prst="rect">
            <a:avLst/>
          </a:prstGeom>
        </p:spPr>
      </p:pic>
      <p:sp>
        <p:nvSpPr>
          <p:cNvPr id="4" name="TextBox 3">
            <a:extLst>
              <a:ext uri="{FF2B5EF4-FFF2-40B4-BE49-F238E27FC236}">
                <a16:creationId xmlns:a16="http://schemas.microsoft.com/office/drawing/2014/main" xmlns="" id="{41A29A95-7FA2-7042-961E-B7B4DE2FFD41}"/>
              </a:ext>
            </a:extLst>
          </p:cNvPr>
          <p:cNvSpPr txBox="1"/>
          <p:nvPr/>
        </p:nvSpPr>
        <p:spPr>
          <a:xfrm>
            <a:off x="642938" y="357188"/>
            <a:ext cx="4672012" cy="369332"/>
          </a:xfrm>
          <a:prstGeom prst="rect">
            <a:avLst/>
          </a:prstGeom>
          <a:noFill/>
        </p:spPr>
        <p:txBody>
          <a:bodyPr wrap="square" rtlCol="0">
            <a:spAutoFit/>
          </a:bodyPr>
          <a:lstStyle/>
          <a:p>
            <a:r>
              <a:rPr lang="en-US" dirty="0"/>
              <a:t>Money Control</a:t>
            </a:r>
          </a:p>
        </p:txBody>
      </p:sp>
    </p:spTree>
    <p:extLst>
      <p:ext uri="{BB962C8B-B14F-4D97-AF65-F5344CB8AC3E}">
        <p14:creationId xmlns:p14="http://schemas.microsoft.com/office/powerpoint/2010/main" xmlns="" val="1529658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6D6306C-ED4F-4AAE-B4A5-EEA6AFAD72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0EC5361D-F897-4856-B945-0455A365E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1">
            <a:extLst>
              <a:ext uri="{FF2B5EF4-FFF2-40B4-BE49-F238E27FC236}">
                <a16:creationId xmlns:a16="http://schemas.microsoft.com/office/drawing/2014/main" xmlns="" id="{4508C0C5-2268-42B5-B3C8-4D0899E05F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xmlns="" id="{141ACBDB-38F8-4B34-8183-BD95B4E55A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DE00DB52-3455-4E2F-867B-A6D0516E17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xmlns="" id="{9E914C83-E0D8-4953-92D5-169D28CB43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xmlns="" id="{3512E083-F550-46AF-8490-767ECFD00C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extBox 1">
            <a:extLst>
              <a:ext uri="{FF2B5EF4-FFF2-40B4-BE49-F238E27FC236}">
                <a16:creationId xmlns:a16="http://schemas.microsoft.com/office/drawing/2014/main" xmlns="" id="{3A8F2EEA-B361-567A-426E-4D1F4EDE9CA4}"/>
              </a:ext>
            </a:extLst>
          </p:cNvPr>
          <p:cNvGraphicFramePr/>
          <p:nvPr>
            <p:extLst>
              <p:ext uri="{D42A27DB-BD31-4B8C-83A1-F6EECF244321}">
                <p14:modId xmlns:p14="http://schemas.microsoft.com/office/powerpoint/2010/main" xmlns="" val="3643230075"/>
              </p:ext>
            </p:extLst>
          </p:nvPr>
        </p:nvGraphicFramePr>
        <p:xfrm>
          <a:off x="5070475" y="1698625"/>
          <a:ext cx="6478588" cy="4516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41606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A9271D50-5033-4248-90AC-565DEBCF7AAE}"/>
              </a:ext>
            </a:extLst>
          </p:cNvPr>
          <p:cNvSpPr txBox="1"/>
          <p:nvPr/>
        </p:nvSpPr>
        <p:spPr>
          <a:xfrm>
            <a:off x="160637" y="325369"/>
            <a:ext cx="5733535"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err="1">
                <a:latin typeface="+mj-lt"/>
                <a:ea typeface="+mj-ea"/>
                <a:cs typeface="+mj-cs"/>
              </a:rPr>
              <a:t>Debock</a:t>
            </a:r>
            <a:r>
              <a:rPr lang="en-US" sz="4400" dirty="0">
                <a:latin typeface="+mj-lt"/>
                <a:ea typeface="+mj-ea"/>
                <a:cs typeface="+mj-cs"/>
              </a:rPr>
              <a:t> is brainchild of </a:t>
            </a:r>
          </a:p>
        </p:txBody>
      </p:sp>
      <p:sp>
        <p:nvSpPr>
          <p:cNvPr id="25"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35785AFB-4B4A-2E43-B1EB-AEB1499594B2}"/>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a:t>Mukesh Manveer a visionary businessman comes from a small town in Rajasthan, Deoli. Having a hands-on experience of Marble business, understands the business domain of rural India from core. </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Established business in the field of Hospitality, Agriculture equipment's and many more. </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Leading the team from front have a vast experience of Real estate and a rich experience of working with multiple big names in country facilitates him to leverage the relations in other business lines. </a:t>
            </a:r>
          </a:p>
        </p:txBody>
      </p:sp>
      <p:pic>
        <p:nvPicPr>
          <p:cNvPr id="6" name="Picture 5" descr="A person with a mustache&#10;&#10;Description automatically generated with medium confidence">
            <a:extLst>
              <a:ext uri="{FF2B5EF4-FFF2-40B4-BE49-F238E27FC236}">
                <a16:creationId xmlns:a16="http://schemas.microsoft.com/office/drawing/2014/main" xmlns="" id="{9FC4D2F2-2A5E-9F4A-BB5F-3CF582BD3BA5}"/>
              </a:ext>
            </a:extLst>
          </p:cNvPr>
          <p:cNvPicPr>
            <a:picLocks noChangeAspect="1"/>
          </p:cNvPicPr>
          <p:nvPr/>
        </p:nvPicPr>
        <p:blipFill rotWithShape="1">
          <a:blip r:embed="rId2"/>
          <a:srcRect l="14566" r="1232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95435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8873D23-2DCF-4B31-A009-95721C06E8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13EF075-D4EF-4929-ADBC-91B27DA199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xmlns="" id="{DAA26DFA-AAB2-4973-9C17-16D587C7B1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xmlns="" id="{3F407F11-7321-4BF6-8536-CCE8E34245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xmlns="" id="{06AC5DCC-C3CC-4FD5-AD4E-13A1BE5F7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xmlns="" id="{4BBCC2F4-EFA7-4AF4-B538-AC4022D90F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xmlns="" id="{2A9D1364-B6A3-44CB-9FBA-C528F0CE90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xmlns="" id="{5FAB2374-AA22-D04C-878F-E76FFA0444EB}"/>
              </a:ext>
            </a:extLst>
          </p:cNvPr>
          <p:cNvSpPr txBox="1"/>
          <p:nvPr/>
        </p:nvSpPr>
        <p:spPr>
          <a:xfrm>
            <a:off x="6172200" y="804672"/>
            <a:ext cx="5221224" cy="523036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solidFill>
                  <a:schemeClr val="tx2"/>
                </a:solidFill>
              </a:rPr>
              <a:t>Authorized Capital: 90 Crore</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r>
              <a:rPr lang="en-US" dirty="0">
                <a:solidFill>
                  <a:schemeClr val="tx2"/>
                </a:solidFill>
              </a:rPr>
              <a:t>Subscribed Capital : 38.22 crore</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r>
              <a:rPr lang="en-US" dirty="0">
                <a:solidFill>
                  <a:schemeClr val="tx2"/>
                </a:solidFill>
              </a:rPr>
              <a:t>Paid Up capital : 38.22 crore</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r>
              <a:rPr lang="en-US" dirty="0">
                <a:solidFill>
                  <a:schemeClr val="tx2"/>
                </a:solidFill>
              </a:rPr>
              <a:t>Number of subscribers : 744</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r>
              <a:rPr lang="en-US" dirty="0">
                <a:solidFill>
                  <a:schemeClr val="tx2"/>
                </a:solidFill>
              </a:rPr>
              <a:t>Face Value: 10  </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r>
              <a:rPr lang="en-US" dirty="0">
                <a:solidFill>
                  <a:schemeClr val="tx2"/>
                </a:solidFill>
              </a:rPr>
              <a:t>Market Value as on date: </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r>
              <a:rPr lang="en-US" dirty="0">
                <a:solidFill>
                  <a:schemeClr val="tx2"/>
                </a:solidFill>
              </a:rPr>
              <a:t> Market Cap as on date : 34133 Lacs </a:t>
            </a:r>
          </a:p>
        </p:txBody>
      </p:sp>
      <p:sp>
        <p:nvSpPr>
          <p:cNvPr id="3" name="TextBox 2">
            <a:extLst>
              <a:ext uri="{FF2B5EF4-FFF2-40B4-BE49-F238E27FC236}">
                <a16:creationId xmlns:a16="http://schemas.microsoft.com/office/drawing/2014/main" xmlns="" id="{4E01FFFB-50E6-4E42-9DEC-EABD98F4BCBE}"/>
              </a:ext>
            </a:extLst>
          </p:cNvPr>
          <p:cNvSpPr txBox="1"/>
          <p:nvPr/>
        </p:nvSpPr>
        <p:spPr>
          <a:xfrm>
            <a:off x="514350" y="1171575"/>
            <a:ext cx="2257425" cy="369332"/>
          </a:xfrm>
          <a:prstGeom prst="rect">
            <a:avLst/>
          </a:prstGeom>
          <a:noFill/>
        </p:spPr>
        <p:txBody>
          <a:bodyPr wrap="square" rtlCol="0">
            <a:spAutoFit/>
          </a:bodyPr>
          <a:lstStyle/>
          <a:p>
            <a:pPr>
              <a:spcAft>
                <a:spcPts val="600"/>
              </a:spcAft>
            </a:pPr>
            <a:r>
              <a:rPr lang="en-US" dirty="0"/>
              <a:t> </a:t>
            </a:r>
            <a:endParaRPr lang="en-US"/>
          </a:p>
        </p:txBody>
      </p:sp>
      <p:sp>
        <p:nvSpPr>
          <p:cNvPr id="4" name="TextBox 3">
            <a:extLst>
              <a:ext uri="{FF2B5EF4-FFF2-40B4-BE49-F238E27FC236}">
                <a16:creationId xmlns:a16="http://schemas.microsoft.com/office/drawing/2014/main" xmlns="" id="{574F9A66-AB16-2945-8960-9569C3E30CB3}"/>
              </a:ext>
            </a:extLst>
          </p:cNvPr>
          <p:cNvSpPr txBox="1"/>
          <p:nvPr/>
        </p:nvSpPr>
        <p:spPr>
          <a:xfrm>
            <a:off x="514350" y="1814512"/>
            <a:ext cx="2428875" cy="369332"/>
          </a:xfrm>
          <a:prstGeom prst="rect">
            <a:avLst/>
          </a:prstGeom>
          <a:noFill/>
        </p:spPr>
        <p:txBody>
          <a:bodyPr wrap="square" rtlCol="0">
            <a:spAutoFit/>
          </a:bodyPr>
          <a:lstStyle/>
          <a:p>
            <a:pPr>
              <a:spcAft>
                <a:spcPts val="600"/>
              </a:spcAft>
            </a:pPr>
            <a:r>
              <a:rPr lang="en-US" dirty="0"/>
              <a:t> </a:t>
            </a:r>
            <a:endParaRPr lang="en-US"/>
          </a:p>
        </p:txBody>
      </p:sp>
    </p:spTree>
    <p:extLst>
      <p:ext uri="{BB962C8B-B14F-4D97-AF65-F5344CB8AC3E}">
        <p14:creationId xmlns:p14="http://schemas.microsoft.com/office/powerpoint/2010/main" xmlns="" val="117549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8">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615A6C08-99E8-2749-9167-A42E10B221C1}"/>
              </a:ext>
            </a:extLst>
          </p:cNvPr>
          <p:cNvSpPr txBox="1"/>
          <p:nvPr/>
        </p:nvSpPr>
        <p:spPr>
          <a:xfrm>
            <a:off x="863029" y="1012004"/>
            <a:ext cx="3416158" cy="479540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rgbClr val="FFFFFF"/>
                </a:solidFill>
                <a:latin typeface="+mj-lt"/>
                <a:ea typeface="+mj-ea"/>
                <a:cs typeface="+mj-cs"/>
              </a:rPr>
              <a:t>Business Lines: </a:t>
            </a:r>
          </a:p>
        </p:txBody>
      </p:sp>
      <p:graphicFrame>
        <p:nvGraphicFramePr>
          <p:cNvPr id="12" name="TextBox 2">
            <a:extLst>
              <a:ext uri="{FF2B5EF4-FFF2-40B4-BE49-F238E27FC236}">
                <a16:creationId xmlns:a16="http://schemas.microsoft.com/office/drawing/2014/main" xmlns="" id="{A50EDF37-5987-F70B-C777-9A54DDD945EF}"/>
              </a:ext>
            </a:extLst>
          </p:cNvPr>
          <p:cNvGraphicFramePr/>
          <p:nvPr>
            <p:extLst>
              <p:ext uri="{D42A27DB-BD31-4B8C-83A1-F6EECF244321}">
                <p14:modId xmlns:p14="http://schemas.microsoft.com/office/powerpoint/2010/main" xmlns="" val="315113906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234797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3363022-C969-41E9-8EB2-E4C94908C1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8D1AD6B3-BE88-4CEB-BA17-790657CC47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907B1515-3DA9-3D4F-A395-AE0B6904B139}"/>
              </a:ext>
            </a:extLst>
          </p:cNvPr>
          <p:cNvSpPr txBox="1"/>
          <p:nvPr/>
        </p:nvSpPr>
        <p:spPr>
          <a:xfrm>
            <a:off x="6590662" y="4267832"/>
            <a:ext cx="4805996" cy="12971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a:solidFill>
                  <a:schemeClr val="tx2"/>
                </a:solidFill>
                <a:latin typeface="+mj-lt"/>
                <a:ea typeface="+mj-ea"/>
                <a:cs typeface="+mj-cs"/>
              </a:rPr>
              <a:t>Expansion Plans </a:t>
            </a:r>
          </a:p>
        </p:txBody>
      </p:sp>
      <p:pic>
        <p:nvPicPr>
          <p:cNvPr id="6" name="Graphic 5" descr="Upward trend">
            <a:extLst>
              <a:ext uri="{FF2B5EF4-FFF2-40B4-BE49-F238E27FC236}">
                <a16:creationId xmlns:a16="http://schemas.microsoft.com/office/drawing/2014/main" xmlns="" id="{BCE0D87E-EBF2-CF48-7E75-D036C1AB9212}"/>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xmlns="" id="{89D1390B-7E13-4B4F-9CB2-391063412E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xmlns="" id="{9E720206-AA49-4786-A932-A2650DE091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xmlns="" id="{C72F6EE6-EDE9-45A5-8F6D-02B9B7CB2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xmlns="" id="{C093DC50-3BD7-46B1-A300-CD207E152F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363484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FD68A6CA-35D6-DF48-8482-97A4C3ACADE2}"/>
              </a:ext>
            </a:extLst>
          </p:cNvPr>
          <p:cNvSpPr txBox="1"/>
          <p:nvPr/>
        </p:nvSpPr>
        <p:spPr>
          <a:xfrm>
            <a:off x="635000" y="640823"/>
            <a:ext cx="3418659" cy="5583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a:solidFill>
                  <a:schemeClr val="tx1"/>
                </a:solidFill>
                <a:latin typeface="+mj-lt"/>
                <a:ea typeface="+mj-ea"/>
                <a:cs typeface="+mj-cs"/>
              </a:rPr>
              <a:t>Hospitality </a:t>
            </a:r>
          </a:p>
        </p:txBody>
      </p:sp>
      <p:sp>
        <p:nvSpPr>
          <p:cNvPr id="11" name="sketch line">
            <a:extLst>
              <a:ext uri="{FF2B5EF4-FFF2-40B4-BE49-F238E27FC236}">
                <a16:creationId xmlns:a16="http://schemas.microsoft.com/office/drawing/2014/main" xmlns=""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xmlns="" id="{F20C7E6B-56C3-2958-D355-304BF2FF5BE9}"/>
              </a:ext>
            </a:extLst>
          </p:cNvPr>
          <p:cNvGraphicFramePr/>
          <p:nvPr>
            <p:extLst>
              <p:ext uri="{D42A27DB-BD31-4B8C-83A1-F6EECF244321}">
                <p14:modId xmlns:p14="http://schemas.microsoft.com/office/powerpoint/2010/main" xmlns="" val="198760971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412909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D2B82E2D-5822-450E-85CC-AE5EDD01EC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store, sale&#10;&#10;Description automatically generated">
            <a:extLst>
              <a:ext uri="{FF2B5EF4-FFF2-40B4-BE49-F238E27FC236}">
                <a16:creationId xmlns:a16="http://schemas.microsoft.com/office/drawing/2014/main" xmlns="" id="{101BE898-A440-6741-9A55-24B8195CB370}"/>
              </a:ext>
            </a:extLst>
          </p:cNvPr>
          <p:cNvPicPr>
            <a:picLocks noChangeAspect="1"/>
          </p:cNvPicPr>
          <p:nvPr/>
        </p:nvPicPr>
        <p:blipFill rotWithShape="1">
          <a:blip r:embed="rId2"/>
          <a:srcRect l="9424" r="1473"/>
          <a:stretch/>
        </p:blipFill>
        <p:spPr>
          <a:xfrm>
            <a:off x="2" y="10"/>
            <a:ext cx="4063593" cy="6857990"/>
          </a:xfrm>
          <a:prstGeom prst="rect">
            <a:avLst/>
          </a:prstGeom>
        </p:spPr>
      </p:pic>
      <p:pic>
        <p:nvPicPr>
          <p:cNvPr id="3" name="Picture 2" descr="A person riding a scooter&#10;&#10;Description automatically generated with low confidence">
            <a:extLst>
              <a:ext uri="{FF2B5EF4-FFF2-40B4-BE49-F238E27FC236}">
                <a16:creationId xmlns:a16="http://schemas.microsoft.com/office/drawing/2014/main" xmlns="" id="{5E4D4DDF-8F29-4E40-A991-40F55D95515F}"/>
              </a:ext>
            </a:extLst>
          </p:cNvPr>
          <p:cNvPicPr>
            <a:picLocks noChangeAspect="1"/>
          </p:cNvPicPr>
          <p:nvPr/>
        </p:nvPicPr>
        <p:blipFill rotWithShape="1">
          <a:blip r:embed="rId3"/>
          <a:srcRect l="4313" r="6584"/>
          <a:stretch/>
        </p:blipFill>
        <p:spPr>
          <a:xfrm>
            <a:off x="4064204" y="10"/>
            <a:ext cx="4063593" cy="6857990"/>
          </a:xfrm>
          <a:prstGeom prst="rect">
            <a:avLst/>
          </a:prstGeom>
        </p:spPr>
      </p:pic>
      <p:pic>
        <p:nvPicPr>
          <p:cNvPr id="7" name="Picture 6" descr="A motorcycle parked in front of a store&#10;&#10;Description automatically generated with medium confidence">
            <a:extLst>
              <a:ext uri="{FF2B5EF4-FFF2-40B4-BE49-F238E27FC236}">
                <a16:creationId xmlns:a16="http://schemas.microsoft.com/office/drawing/2014/main" xmlns="" id="{B846D2FF-BF0C-9F46-8A4B-B4A3481455C9}"/>
              </a:ext>
            </a:extLst>
          </p:cNvPr>
          <p:cNvPicPr>
            <a:picLocks noChangeAspect="1"/>
          </p:cNvPicPr>
          <p:nvPr/>
        </p:nvPicPr>
        <p:blipFill rotWithShape="1">
          <a:blip r:embed="rId4"/>
          <a:srcRect l="4043" r="6854"/>
          <a:stretch/>
        </p:blipFill>
        <p:spPr>
          <a:xfrm>
            <a:off x="8128407" y="10"/>
            <a:ext cx="4063593" cy="6857990"/>
          </a:xfrm>
          <a:prstGeom prst="rect">
            <a:avLst/>
          </a:prstGeom>
        </p:spPr>
      </p:pic>
    </p:spTree>
    <p:extLst>
      <p:ext uri="{BB962C8B-B14F-4D97-AF65-F5344CB8AC3E}">
        <p14:creationId xmlns:p14="http://schemas.microsoft.com/office/powerpoint/2010/main" xmlns="" val="35918017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527B32F-07F3-4C94-B09B-8C8F310F0D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
            <a:ext cx="768096" cy="6089895"/>
          </a:xfrm>
          <a:prstGeom prst="rect">
            <a:avLst/>
          </a:prstGeom>
          <a:solidFill>
            <a:srgbClr val="838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otorcycle parked in front of a gated entrance&#10;&#10;Description automatically generated with low confidence">
            <a:extLst>
              <a:ext uri="{FF2B5EF4-FFF2-40B4-BE49-F238E27FC236}">
                <a16:creationId xmlns:a16="http://schemas.microsoft.com/office/drawing/2014/main" xmlns="" id="{B4CD1193-C56F-2140-B2FF-93094E83413F}"/>
              </a:ext>
            </a:extLst>
          </p:cNvPr>
          <p:cNvPicPr>
            <a:picLocks noChangeAspect="1"/>
          </p:cNvPicPr>
          <p:nvPr/>
        </p:nvPicPr>
        <p:blipFill rotWithShape="1">
          <a:blip r:embed="rId2"/>
          <a:srcRect r="1" b="11462"/>
          <a:stretch/>
        </p:blipFill>
        <p:spPr>
          <a:xfrm>
            <a:off x="6088088" y="3264090"/>
            <a:ext cx="6103911" cy="3593910"/>
          </a:xfrm>
          <a:prstGeom prst="rect">
            <a:avLst/>
          </a:prstGeom>
        </p:spPr>
      </p:pic>
      <p:pic>
        <p:nvPicPr>
          <p:cNvPr id="3" name="Picture 2" descr="A large green lawn in front of a white building&#10;&#10;Description automatically generated with low confidence">
            <a:extLst>
              <a:ext uri="{FF2B5EF4-FFF2-40B4-BE49-F238E27FC236}">
                <a16:creationId xmlns:a16="http://schemas.microsoft.com/office/drawing/2014/main" xmlns="" id="{7489FB4D-FFDA-8446-8127-87A7FF1D61EB}"/>
              </a:ext>
            </a:extLst>
          </p:cNvPr>
          <p:cNvPicPr>
            <a:picLocks noChangeAspect="1"/>
          </p:cNvPicPr>
          <p:nvPr/>
        </p:nvPicPr>
        <p:blipFill rotWithShape="1">
          <a:blip r:embed="rId3"/>
          <a:srcRect t="12435" r="1" b="7103"/>
          <a:stretch/>
        </p:blipFill>
        <p:spPr>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2" name="Rectangle 11">
            <a:extLst>
              <a:ext uri="{FF2B5EF4-FFF2-40B4-BE49-F238E27FC236}">
                <a16:creationId xmlns:a16="http://schemas.microsoft.com/office/drawing/2014/main" xmlns="" id="{7F41D4CC-403D-465E-9223-3277868A5D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41417" y="643467"/>
            <a:ext cx="3850583" cy="24735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DC4C688-715E-4A31-AB90-6A5752887D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26036" y="4069422"/>
            <a:ext cx="5001186" cy="202048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41598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1407</TotalTime>
  <Words>834</Words>
  <Application>Microsoft Office PowerPoint</Application>
  <PresentationFormat>Custom</PresentationFormat>
  <Paragraphs>97</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subhash chand</dc:creator>
  <cp:lastModifiedBy>Windows User</cp:lastModifiedBy>
  <cp:revision>15</cp:revision>
  <dcterms:created xsi:type="dcterms:W3CDTF">2022-06-04T08:28:06Z</dcterms:created>
  <dcterms:modified xsi:type="dcterms:W3CDTF">2022-06-20T05:05:31Z</dcterms:modified>
</cp:coreProperties>
</file>